
<file path=[Content_Types].xml><?xml version="1.0" encoding="utf-8"?>
<Types xmlns="http://schemas.openxmlformats.org/package/2006/content-types">
  <Default Extension="xml" ContentType="application/xml"/>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8" r:id="rId1"/>
    <p:sldMasterId id="2147483657" r:id="rId2"/>
    <p:sldMasterId id="2147483654" r:id="rId3"/>
  </p:sldMasterIdLst>
  <p:notesMasterIdLst>
    <p:notesMasterId r:id="rId30"/>
  </p:notesMasterIdLst>
  <p:sldIdLst>
    <p:sldId id="266" r:id="rId4"/>
    <p:sldId id="447" r:id="rId5"/>
    <p:sldId id="493" r:id="rId6"/>
    <p:sldId id="499" r:id="rId7"/>
    <p:sldId id="500" r:id="rId8"/>
    <p:sldId id="501" r:id="rId9"/>
    <p:sldId id="496" r:id="rId10"/>
    <p:sldId id="502" r:id="rId11"/>
    <p:sldId id="503" r:id="rId12"/>
    <p:sldId id="504" r:id="rId13"/>
    <p:sldId id="505" r:id="rId14"/>
    <p:sldId id="506" r:id="rId15"/>
    <p:sldId id="507" r:id="rId16"/>
    <p:sldId id="508" r:id="rId17"/>
    <p:sldId id="509" r:id="rId18"/>
    <p:sldId id="510" r:id="rId19"/>
    <p:sldId id="511" r:id="rId20"/>
    <p:sldId id="512" r:id="rId21"/>
    <p:sldId id="497" r:id="rId22"/>
    <p:sldId id="513" r:id="rId23"/>
    <p:sldId id="514" r:id="rId24"/>
    <p:sldId id="517" r:id="rId25"/>
    <p:sldId id="516" r:id="rId26"/>
    <p:sldId id="498" r:id="rId27"/>
    <p:sldId id="515" r:id="rId28"/>
    <p:sldId id="41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6E8A"/>
    <a:srgbClr val="1D8DB0"/>
    <a:srgbClr val="00407A"/>
    <a:srgbClr val="52BEEC"/>
    <a:srgbClr val="F5F5F5"/>
    <a:srgbClr val="FF4081"/>
    <a:srgbClr val="5F71B1"/>
    <a:srgbClr val="3E50B4"/>
    <a:srgbClr val="303E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600" autoAdjust="0"/>
    <p:restoredTop sz="50000"/>
  </p:normalViewPr>
  <p:slideViewPr>
    <p:cSldViewPr snapToGrid="0" showGuides="1">
      <p:cViewPr>
        <p:scale>
          <a:sx n="93" d="100"/>
          <a:sy n="93" d="100"/>
        </p:scale>
        <p:origin x="624" y="-256"/>
      </p:cViewPr>
      <p:guideLst>
        <p:guide pos="3840"/>
        <p:guide orient="horz" pos="216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3E2D55-D778-AF4A-8B1C-E3ACFFEFA0CD}" type="datetimeFigureOut">
              <a:rPr lang="en-US" smtClean="0"/>
              <a:t>11/9/15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0503B6-F4CD-DE49-AB30-479371E8558D}" type="slidenum">
              <a:rPr lang="en-US" smtClean="0"/>
              <a:t>‹#›</a:t>
            </a:fld>
            <a:endParaRPr lang="en-US"/>
          </a:p>
        </p:txBody>
      </p:sp>
    </p:spTree>
    <p:extLst>
      <p:ext uri="{BB962C8B-B14F-4D97-AF65-F5344CB8AC3E}">
        <p14:creationId xmlns:p14="http://schemas.microsoft.com/office/powerpoint/2010/main" val="827385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Het onderwerp dat ik graag aan jullie kom voorstellen vandaag heeft als titel “Spelinhoud generatie door middel van probabilistische programmeertalen. Een onderzoek naar de functionaliteit van </a:t>
            </a:r>
            <a:r>
              <a:rPr lang="nl-NL" sz="1200" kern="1200" dirty="0" err="1" smtClean="0">
                <a:solidFill>
                  <a:schemeClr val="tx1"/>
                </a:solidFill>
                <a:effectLst/>
                <a:latin typeface="+mn-lt"/>
                <a:ea typeface="+mn-ea"/>
                <a:cs typeface="+mn-cs"/>
              </a:rPr>
              <a:t>ProbLog</a:t>
            </a:r>
            <a:r>
              <a:rPr lang="nl-NL" sz="1200" kern="1200" dirty="0" smtClean="0">
                <a:solidFill>
                  <a:schemeClr val="tx1"/>
                </a:solidFill>
                <a:effectLst/>
                <a:latin typeface="+mn-lt"/>
                <a:ea typeface="+mn-ea"/>
                <a:cs typeface="+mn-cs"/>
              </a:rPr>
              <a:t>. “Spelinhoud generatie” klinkt in het Engels als “Game content </a:t>
            </a:r>
            <a:r>
              <a:rPr lang="nl-NL" sz="1200" kern="1200" dirty="0" err="1" smtClean="0">
                <a:solidFill>
                  <a:schemeClr val="tx1"/>
                </a:solidFill>
                <a:effectLst/>
                <a:latin typeface="+mn-lt"/>
                <a:ea typeface="+mn-ea"/>
                <a:cs typeface="+mn-cs"/>
              </a:rPr>
              <a:t>generation</a:t>
            </a:r>
            <a:r>
              <a:rPr lang="nl-NL" sz="1200" kern="1200" dirty="0" smtClean="0">
                <a:solidFill>
                  <a:schemeClr val="tx1"/>
                </a:solidFill>
                <a:effectLst/>
                <a:latin typeface="+mn-lt"/>
                <a:ea typeface="+mn-ea"/>
                <a:cs typeface="+mn-cs"/>
              </a:rPr>
              <a:t>” en toegegeven, in mijn ogen klinkt dat wel wat interessanter en indrukwekkender. De kans bestaat dat ik deze termen door elkaar gebruik maar ze betekenen dus hetzelfde. Nu we het eerste deel van de terminologie achter de rug hebben, zal ik even schetsen wat ik graag aan jullie kom vertellen.</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50503B6-F4CD-DE49-AB30-479371E8558D}" type="slidenum">
              <a:rPr lang="en-US" smtClean="0"/>
              <a:t>1</a:t>
            </a:fld>
            <a:endParaRPr lang="en-US"/>
          </a:p>
        </p:txBody>
      </p:sp>
    </p:spTree>
    <p:extLst>
      <p:ext uri="{BB962C8B-B14F-4D97-AF65-F5344CB8AC3E}">
        <p14:creationId xmlns:p14="http://schemas.microsoft.com/office/powerpoint/2010/main" val="226723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Hoe wordt dit nu gebruikt bij PCG? Wel dat zal het volgende prentje hopelijk een beetje duidelijker maken.</a:t>
            </a:r>
            <a:endParaRPr lang="en-US" sz="1200" kern="1200" dirty="0" smtClean="0">
              <a:solidFill>
                <a:schemeClr val="tx1"/>
              </a:solidFill>
              <a:effectLst/>
              <a:latin typeface="+mn-lt"/>
              <a:ea typeface="+mn-ea"/>
              <a:cs typeface="+mn-cs"/>
            </a:endParaRP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Deze </a:t>
            </a:r>
            <a:r>
              <a:rPr lang="nl-NL" sz="1200" b="1" u="sng" kern="1200" dirty="0" smtClean="0">
                <a:solidFill>
                  <a:schemeClr val="tx1"/>
                </a:solidFill>
                <a:effectLst/>
                <a:latin typeface="+mn-lt"/>
                <a:ea typeface="+mn-ea"/>
                <a:cs typeface="+mn-cs"/>
              </a:rPr>
              <a:t>afbeelding</a:t>
            </a:r>
            <a:r>
              <a:rPr lang="nl-NL" sz="1200" kern="1200" dirty="0" smtClean="0">
                <a:solidFill>
                  <a:schemeClr val="tx1"/>
                </a:solidFill>
                <a:effectLst/>
                <a:latin typeface="+mn-lt"/>
                <a:ea typeface="+mn-ea"/>
                <a:cs typeface="+mn-cs"/>
              </a:rPr>
              <a:t> vertelt ons eigenlijk dat om </a:t>
            </a:r>
            <a:r>
              <a:rPr lang="nl-NL" sz="1200" kern="1200" dirty="0" err="1" smtClean="0">
                <a:solidFill>
                  <a:schemeClr val="tx1"/>
                </a:solidFill>
                <a:effectLst/>
                <a:latin typeface="+mn-lt"/>
                <a:ea typeface="+mn-ea"/>
                <a:cs typeface="+mn-cs"/>
              </a:rPr>
              <a:t>artifacts</a:t>
            </a:r>
            <a:r>
              <a:rPr lang="nl-NL" sz="1200" kern="1200" dirty="0" smtClean="0">
                <a:solidFill>
                  <a:schemeClr val="tx1"/>
                </a:solidFill>
                <a:effectLst/>
                <a:latin typeface="+mn-lt"/>
                <a:ea typeface="+mn-ea"/>
                <a:cs typeface="+mn-cs"/>
              </a:rPr>
              <a:t>, of </a:t>
            </a:r>
            <a:r>
              <a:rPr lang="nl-NL" sz="1200" kern="1200" dirty="0" err="1" smtClean="0">
                <a:solidFill>
                  <a:schemeClr val="tx1"/>
                </a:solidFill>
                <a:effectLst/>
                <a:latin typeface="+mn-lt"/>
                <a:ea typeface="+mn-ea"/>
                <a:cs typeface="+mn-cs"/>
              </a:rPr>
              <a:t>props</a:t>
            </a:r>
            <a:r>
              <a:rPr lang="nl-NL" sz="1200" kern="1200" dirty="0" smtClean="0">
                <a:solidFill>
                  <a:schemeClr val="tx1"/>
                </a:solidFill>
                <a:effectLst/>
                <a:latin typeface="+mn-lt"/>
                <a:ea typeface="+mn-ea"/>
                <a:cs typeface="+mn-cs"/>
              </a:rPr>
              <a:t>, onderdelen van een spel te genereren we eerst de design </a:t>
            </a:r>
            <a:r>
              <a:rPr lang="nl-NL" sz="1200" kern="1200" dirty="0" err="1" smtClean="0">
                <a:solidFill>
                  <a:schemeClr val="tx1"/>
                </a:solidFill>
                <a:effectLst/>
                <a:latin typeface="+mn-lt"/>
                <a:ea typeface="+mn-ea"/>
                <a:cs typeface="+mn-cs"/>
              </a:rPr>
              <a:t>space</a:t>
            </a:r>
            <a:r>
              <a:rPr lang="nl-NL" sz="1200" kern="1200" dirty="0" smtClean="0">
                <a:solidFill>
                  <a:schemeClr val="tx1"/>
                </a:solidFill>
                <a:effectLst/>
                <a:latin typeface="+mn-lt"/>
                <a:ea typeface="+mn-ea"/>
                <a:cs typeface="+mn-cs"/>
              </a:rPr>
              <a:t> modeleren in een logisch programma, zoals het geen hierboven. We draaien dan dit logisch programma door een ASP-</a:t>
            </a:r>
            <a:r>
              <a:rPr lang="nl-NL" sz="1200" kern="1200" dirty="0" err="1" smtClean="0">
                <a:solidFill>
                  <a:schemeClr val="tx1"/>
                </a:solidFill>
                <a:effectLst/>
                <a:latin typeface="+mn-lt"/>
                <a:ea typeface="+mn-ea"/>
                <a:cs typeface="+mn-cs"/>
              </a:rPr>
              <a:t>solver</a:t>
            </a:r>
            <a:r>
              <a:rPr lang="nl-NL" sz="1200" kern="1200" dirty="0" smtClean="0">
                <a:solidFill>
                  <a:schemeClr val="tx1"/>
                </a:solidFill>
                <a:effectLst/>
                <a:latin typeface="+mn-lt"/>
                <a:ea typeface="+mn-ea"/>
                <a:cs typeface="+mn-cs"/>
              </a:rPr>
              <a:t> en zo verkrijgen we </a:t>
            </a:r>
            <a:r>
              <a:rPr lang="nl-NL" sz="1200" kern="1200" dirty="0" err="1" smtClean="0">
                <a:solidFill>
                  <a:schemeClr val="tx1"/>
                </a:solidFill>
                <a:effectLst/>
                <a:latin typeface="+mn-lt"/>
                <a:ea typeface="+mn-ea"/>
                <a:cs typeface="+mn-cs"/>
              </a:rPr>
              <a:t>answer</a:t>
            </a:r>
            <a:r>
              <a:rPr lang="nl-NL" sz="1200" kern="1200" dirty="0" smtClean="0">
                <a:solidFill>
                  <a:schemeClr val="tx1"/>
                </a:solidFill>
                <a:effectLst/>
                <a:latin typeface="+mn-lt"/>
                <a:ea typeface="+mn-ea"/>
                <a:cs typeface="+mn-cs"/>
              </a:rPr>
              <a:t> sets die voldoen aan het model die we dan op hun beurt kunnen interpreteren als beschrijvingen van de gewenste ‘</a:t>
            </a:r>
            <a:r>
              <a:rPr lang="nl-NL" sz="1200" kern="1200" dirty="0" err="1" smtClean="0">
                <a:solidFill>
                  <a:schemeClr val="tx1"/>
                </a:solidFill>
                <a:effectLst/>
                <a:latin typeface="+mn-lt"/>
                <a:ea typeface="+mn-ea"/>
                <a:cs typeface="+mn-cs"/>
              </a:rPr>
              <a:t>artifacts</a:t>
            </a:r>
            <a:r>
              <a:rPr lang="nl-NL"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50503B6-F4CD-DE49-AB30-479371E8558D}" type="slidenum">
              <a:rPr lang="en-US" smtClean="0"/>
              <a:t>10</a:t>
            </a:fld>
            <a:endParaRPr lang="en-US"/>
          </a:p>
        </p:txBody>
      </p:sp>
    </p:spTree>
    <p:extLst>
      <p:ext uri="{BB962C8B-B14F-4D97-AF65-F5344CB8AC3E}">
        <p14:creationId xmlns:p14="http://schemas.microsoft.com/office/powerpoint/2010/main" val="1724694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Ik kan me inbeelden dat dit nog niet volledig duidelijk is, dus laat ik nog een iets concreter voorbeeld aanhalen, specifiek voor games. </a:t>
            </a:r>
            <a:endParaRPr lang="en-US" sz="1200" kern="1200" dirty="0" smtClean="0">
              <a:solidFill>
                <a:schemeClr val="tx1"/>
              </a:solidFill>
              <a:effectLst/>
              <a:latin typeface="+mn-lt"/>
              <a:ea typeface="+mn-ea"/>
              <a:cs typeface="+mn-cs"/>
            </a:endParaRP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De eerste twee regels zijn vanzelfsprekend. </a:t>
            </a:r>
            <a:r>
              <a:rPr lang="nl-NL" sz="1200" kern="1200" dirty="0" err="1" smtClean="0">
                <a:solidFill>
                  <a:schemeClr val="tx1"/>
                </a:solidFill>
                <a:effectLst/>
                <a:latin typeface="+mn-lt"/>
                <a:ea typeface="+mn-ea"/>
                <a:cs typeface="+mn-cs"/>
              </a:rPr>
              <a:t>Color</a:t>
            </a:r>
            <a:r>
              <a:rPr lang="nl-NL" sz="1200" kern="1200" dirty="0" smtClean="0">
                <a:solidFill>
                  <a:schemeClr val="tx1"/>
                </a:solidFill>
                <a:effectLst/>
                <a:latin typeface="+mn-lt"/>
                <a:ea typeface="+mn-ea"/>
                <a:cs typeface="+mn-cs"/>
              </a:rPr>
              <a:t> is een van de kleuren tussen haakjes en dim is een getal van 1 tot 6. De eerste regel van de onderste drie zegt in feite dat er 1 cel feit wordt geproduceerd voor elke toekenning van X en Y. Dat zijn dus 36 cellen. De laatste twee regels definiëren dat er 1 cel is die de </a:t>
            </a:r>
            <a:r>
              <a:rPr lang="nl-NL" sz="1200" kern="1200" dirty="0" err="1" smtClean="0">
                <a:solidFill>
                  <a:schemeClr val="tx1"/>
                </a:solidFill>
                <a:effectLst/>
                <a:latin typeface="+mn-lt"/>
                <a:ea typeface="+mn-ea"/>
                <a:cs typeface="+mn-cs"/>
              </a:rPr>
              <a:t>startcel</a:t>
            </a:r>
            <a:r>
              <a:rPr lang="nl-NL" sz="1200" kern="1200" dirty="0" smtClean="0">
                <a:solidFill>
                  <a:schemeClr val="tx1"/>
                </a:solidFill>
                <a:effectLst/>
                <a:latin typeface="+mn-lt"/>
                <a:ea typeface="+mn-ea"/>
                <a:cs typeface="+mn-cs"/>
              </a:rPr>
              <a:t> is en 1 cel dat de </a:t>
            </a:r>
            <a:r>
              <a:rPr lang="nl-NL" sz="1200" kern="1200" dirty="0" err="1" smtClean="0">
                <a:solidFill>
                  <a:schemeClr val="tx1"/>
                </a:solidFill>
                <a:effectLst/>
                <a:latin typeface="+mn-lt"/>
                <a:ea typeface="+mn-ea"/>
                <a:cs typeface="+mn-cs"/>
              </a:rPr>
              <a:t>eindcel</a:t>
            </a:r>
            <a:r>
              <a:rPr lang="nl-NL" sz="1200" kern="1200" dirty="0" smtClean="0">
                <a:solidFill>
                  <a:schemeClr val="tx1"/>
                </a:solidFill>
                <a:effectLst/>
                <a:latin typeface="+mn-lt"/>
                <a:ea typeface="+mn-ea"/>
                <a:cs typeface="+mn-cs"/>
              </a:rPr>
              <a:t> is. Breiden we zo een programma uit met meerdere regels en feiten dan zie je wel in dat je inderdaad op een nog relatief eenvoudige manier complexe puzzels kan maken.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50503B6-F4CD-DE49-AB30-479371E8558D}" type="slidenum">
              <a:rPr lang="en-US" smtClean="0"/>
              <a:t>11</a:t>
            </a:fld>
            <a:endParaRPr lang="en-US"/>
          </a:p>
        </p:txBody>
      </p:sp>
    </p:spTree>
    <p:extLst>
      <p:ext uri="{BB962C8B-B14F-4D97-AF65-F5344CB8AC3E}">
        <p14:creationId xmlns:p14="http://schemas.microsoft.com/office/powerpoint/2010/main" val="328958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kern="1200" dirty="0" smtClean="0">
                <a:solidFill>
                  <a:schemeClr val="tx1"/>
                </a:solidFill>
                <a:effectLst/>
                <a:latin typeface="+mn-lt"/>
                <a:ea typeface="+mn-ea"/>
                <a:cs typeface="+mn-cs"/>
              </a:rPr>
              <a:t>Wat ik nog niet vermeld was, was dat de bovengenoemde syntax </a:t>
            </a:r>
            <a:r>
              <a:rPr lang="nl-NL" sz="1200" kern="1200" dirty="0" err="1" smtClean="0">
                <a:solidFill>
                  <a:schemeClr val="tx1"/>
                </a:solidFill>
                <a:effectLst/>
                <a:latin typeface="+mn-lt"/>
                <a:ea typeface="+mn-ea"/>
                <a:cs typeface="+mn-cs"/>
              </a:rPr>
              <a:t>AnsProlog</a:t>
            </a:r>
            <a:r>
              <a:rPr lang="nl-NL" sz="1200" kern="1200" dirty="0" smtClean="0">
                <a:solidFill>
                  <a:schemeClr val="tx1"/>
                </a:solidFill>
                <a:effectLst/>
                <a:latin typeface="+mn-lt"/>
                <a:ea typeface="+mn-ea"/>
                <a:cs typeface="+mn-cs"/>
              </a:rPr>
              <a:t> heet en in feite een uitbreiding is op </a:t>
            </a:r>
            <a:r>
              <a:rPr lang="nl-NL" sz="1200" kern="1200" dirty="0" err="1" smtClean="0">
                <a:solidFill>
                  <a:schemeClr val="tx1"/>
                </a:solidFill>
                <a:effectLst/>
                <a:latin typeface="+mn-lt"/>
                <a:ea typeface="+mn-ea"/>
                <a:cs typeface="+mn-cs"/>
              </a:rPr>
              <a:t>ProLog</a:t>
            </a:r>
            <a:r>
              <a:rPr lang="nl-NL" sz="1200" kern="1200" dirty="0" smtClean="0">
                <a:solidFill>
                  <a:schemeClr val="tx1"/>
                </a:solidFill>
                <a:effectLst/>
                <a:latin typeface="+mn-lt"/>
                <a:ea typeface="+mn-ea"/>
                <a:cs typeface="+mn-cs"/>
              </a:rPr>
              <a:t>. Het meest functionele aan </a:t>
            </a:r>
            <a:r>
              <a:rPr lang="nl-NL" sz="1200" kern="1200" dirty="0" err="1" smtClean="0">
                <a:solidFill>
                  <a:schemeClr val="tx1"/>
                </a:solidFill>
                <a:effectLst/>
                <a:latin typeface="+mn-lt"/>
                <a:ea typeface="+mn-ea"/>
                <a:cs typeface="+mn-cs"/>
              </a:rPr>
              <a:t>AnsProlog</a:t>
            </a:r>
            <a:r>
              <a:rPr lang="nl-NL" sz="1200" kern="1200" dirty="0" smtClean="0">
                <a:solidFill>
                  <a:schemeClr val="tx1"/>
                </a:solidFill>
                <a:effectLst/>
                <a:latin typeface="+mn-lt"/>
                <a:ea typeface="+mn-ea"/>
                <a:cs typeface="+mn-cs"/>
              </a:rPr>
              <a:t> zal het volgende stukje code trachten te verklaren</a:t>
            </a:r>
            <a:endParaRPr lang="en-US" sz="1200" kern="1200" dirty="0" smtClean="0">
              <a:solidFill>
                <a:schemeClr val="tx1"/>
              </a:solidFill>
              <a:effectLst/>
              <a:latin typeface="+mn-lt"/>
              <a:ea typeface="+mn-ea"/>
              <a:cs typeface="+mn-cs"/>
            </a:endParaRPr>
          </a:p>
          <a:p>
            <a:r>
              <a:rPr lang="nl-NL" sz="1200" kern="1200" dirty="0" smtClean="0">
                <a:solidFill>
                  <a:schemeClr val="tx1"/>
                </a:solidFill>
                <a:effectLst/>
                <a:latin typeface="+mn-lt"/>
                <a:ea typeface="+mn-ea"/>
                <a:cs typeface="+mn-cs"/>
              </a:rPr>
              <a:t>x{</a:t>
            </a:r>
            <a:r>
              <a:rPr lang="nl-NL" sz="1200" kern="1200" dirty="0" err="1" smtClean="0">
                <a:solidFill>
                  <a:schemeClr val="tx1"/>
                </a:solidFill>
                <a:effectLst/>
                <a:latin typeface="+mn-lt"/>
                <a:ea typeface="+mn-ea"/>
                <a:cs typeface="+mn-cs"/>
              </a:rPr>
              <a:t>p,q,r</a:t>
            </a:r>
            <a:r>
              <a:rPr lang="nl-NL" sz="1200" kern="1200" dirty="0" smtClean="0">
                <a:solidFill>
                  <a:schemeClr val="tx1"/>
                </a:solidFill>
                <a:effectLst/>
                <a:latin typeface="+mn-lt"/>
                <a:ea typeface="+mn-ea"/>
                <a:cs typeface="+mn-cs"/>
              </a:rPr>
              <a:t>}y</a:t>
            </a:r>
            <a:endParaRPr lang="en-US" sz="1200" kern="1200" dirty="0" smtClean="0">
              <a:solidFill>
                <a:schemeClr val="tx1"/>
              </a:solidFill>
              <a:effectLst/>
              <a:latin typeface="+mn-lt"/>
              <a:ea typeface="+mn-ea"/>
              <a:cs typeface="+mn-cs"/>
            </a:endParaRPr>
          </a:p>
          <a:p>
            <a:r>
              <a:rPr lang="nl-NL" sz="1200" kern="1200" dirty="0" smtClean="0">
                <a:solidFill>
                  <a:schemeClr val="tx1"/>
                </a:solidFill>
                <a:effectLst/>
                <a:latin typeface="+mn-lt"/>
                <a:ea typeface="+mn-ea"/>
                <a:cs typeface="+mn-cs"/>
              </a:rPr>
              <a:t>Dit stukje code wil simpelweg zeggen: ‘kies minstens x elementen p, q, r maar kies er niet meer dan y. </a:t>
            </a:r>
            <a:endParaRPr lang="en-US" sz="1200" kern="1200" dirty="0" smtClean="0">
              <a:solidFill>
                <a:schemeClr val="tx1"/>
              </a:solidFill>
              <a:effectLst/>
              <a:latin typeface="+mn-lt"/>
              <a:ea typeface="+mn-ea"/>
              <a:cs typeface="+mn-cs"/>
            </a:endParaRPr>
          </a:p>
          <a:p>
            <a:r>
              <a:rPr lang="nl-NL"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nl-NL" sz="1200" kern="1200" dirty="0" smtClean="0">
                <a:solidFill>
                  <a:schemeClr val="tx1"/>
                </a:solidFill>
                <a:effectLst/>
                <a:latin typeface="+mn-lt"/>
                <a:ea typeface="+mn-ea"/>
                <a:cs typeface="+mn-cs"/>
              </a:rPr>
              <a:t>Wat ik ook nog even wil benadrukken is dat hoewel </a:t>
            </a:r>
            <a:r>
              <a:rPr lang="nl-NL" sz="1200" kern="1200" dirty="0" err="1" smtClean="0">
                <a:solidFill>
                  <a:schemeClr val="tx1"/>
                </a:solidFill>
                <a:effectLst/>
                <a:latin typeface="+mn-lt"/>
                <a:ea typeface="+mn-ea"/>
                <a:cs typeface="+mn-cs"/>
              </a:rPr>
              <a:t>AnsProlog</a:t>
            </a:r>
            <a:r>
              <a:rPr lang="nl-NL" sz="1200" kern="1200" dirty="0" smtClean="0">
                <a:solidFill>
                  <a:schemeClr val="tx1"/>
                </a:solidFill>
                <a:effectLst/>
                <a:latin typeface="+mn-lt"/>
                <a:ea typeface="+mn-ea"/>
                <a:cs typeface="+mn-cs"/>
              </a:rPr>
              <a:t> geen echte probabilistische programmeertaal is, er toch een notie van kansen aanwezig is: je weet namelijk niet hoe de uitvoering zal verlopen, aangezien je keuzes laat in je programma. Deze keuzes kunnen bij elke uitvoering verschillen. Uit onderzoek is gebleken dat deze aanpak, met ASP-</a:t>
            </a:r>
            <a:r>
              <a:rPr lang="nl-NL" sz="1200" kern="1200" dirty="0" err="1" smtClean="0">
                <a:solidFill>
                  <a:schemeClr val="tx1"/>
                </a:solidFill>
                <a:effectLst/>
                <a:latin typeface="+mn-lt"/>
                <a:ea typeface="+mn-ea"/>
                <a:cs typeface="+mn-cs"/>
              </a:rPr>
              <a:t>solvers</a:t>
            </a:r>
            <a:r>
              <a:rPr lang="nl-NL" sz="1200" kern="1200" dirty="0" smtClean="0">
                <a:solidFill>
                  <a:schemeClr val="tx1"/>
                </a:solidFill>
                <a:effectLst/>
                <a:latin typeface="+mn-lt"/>
                <a:ea typeface="+mn-ea"/>
                <a:cs typeface="+mn-cs"/>
              </a:rPr>
              <a:t>, erg in trek is aangezien PCG voornamelijk begaan is met twee problemen: de betrouwbare generatie van gewenste content uit een design </a:t>
            </a:r>
            <a:r>
              <a:rPr lang="nl-NL" sz="1200" kern="1200" dirty="0" err="1" smtClean="0">
                <a:solidFill>
                  <a:schemeClr val="tx1"/>
                </a:solidFill>
                <a:effectLst/>
                <a:latin typeface="+mn-lt"/>
                <a:ea typeface="+mn-ea"/>
                <a:cs typeface="+mn-cs"/>
              </a:rPr>
              <a:t>space</a:t>
            </a:r>
            <a:r>
              <a:rPr lang="nl-NL" sz="1200" kern="1200" dirty="0" smtClean="0">
                <a:solidFill>
                  <a:schemeClr val="tx1"/>
                </a:solidFill>
                <a:effectLst/>
                <a:latin typeface="+mn-lt"/>
                <a:ea typeface="+mn-ea"/>
                <a:cs typeface="+mn-cs"/>
              </a:rPr>
              <a:t> ontwerp en het feit dat dit snel en flexibel is en net dat is het geen wat erg naar voor komt bij het gebruik van dergelijke ASP-</a:t>
            </a:r>
            <a:r>
              <a:rPr lang="nl-NL" sz="1200" kern="1200" dirty="0" err="1" smtClean="0">
                <a:solidFill>
                  <a:schemeClr val="tx1"/>
                </a:solidFill>
                <a:effectLst/>
                <a:latin typeface="+mn-lt"/>
                <a:ea typeface="+mn-ea"/>
                <a:cs typeface="+mn-cs"/>
              </a:rPr>
              <a:t>solvers</a:t>
            </a:r>
            <a:r>
              <a:rPr lang="nl-NL"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nl-NL"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50503B6-F4CD-DE49-AB30-479371E8558D}" type="slidenum">
              <a:rPr lang="en-US" smtClean="0"/>
              <a:t>12</a:t>
            </a:fld>
            <a:endParaRPr lang="en-US"/>
          </a:p>
        </p:txBody>
      </p:sp>
    </p:spTree>
    <p:extLst>
      <p:ext uri="{BB962C8B-B14F-4D97-AF65-F5344CB8AC3E}">
        <p14:creationId xmlns:p14="http://schemas.microsoft.com/office/powerpoint/2010/main" val="6674959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Als laatste notie wil ik erbij vertellen dat op het eerste zich zo’n levels, doolhoven, of kerkers maken eenvoudig lijkt in logisch programmeren. En dat is voor een stuk ook zo. Maar houdt er ook rekening mee dat als je een dergelijk algoritme schrijft dat het niet voor de hand liggend is dat elke uitvoer effectief een ‘speelbaar’ gebied is. Dit implementeren, dat elke map die er uit komt speelbaar is, is al minder vanzelfsprekend. Of wat als de speler een bepaalde volgorde moet volgen om het level te beëindigen, stel dat hij bijvoorbeeld een diamant nodig heeft om een bepaalde deur te openen, dan moet je er voor zorgen dat deze diamant bereikbaar is en toch niet te makkelijk te vinden is. Op de slides zie je enkele </a:t>
            </a:r>
            <a:r>
              <a:rPr lang="nl-NL" sz="1200" b="1" u="sng" kern="1200" dirty="0" smtClean="0">
                <a:solidFill>
                  <a:schemeClr val="tx1"/>
                </a:solidFill>
                <a:effectLst/>
                <a:latin typeface="+mn-lt"/>
                <a:ea typeface="+mn-ea"/>
                <a:cs typeface="+mn-cs"/>
              </a:rPr>
              <a:t>afbeeldingen</a:t>
            </a:r>
            <a:r>
              <a:rPr lang="nl-NL" sz="1200" kern="1200" dirty="0" smtClean="0">
                <a:solidFill>
                  <a:schemeClr val="tx1"/>
                </a:solidFill>
                <a:effectLst/>
                <a:latin typeface="+mn-lt"/>
                <a:ea typeface="+mn-ea"/>
                <a:cs typeface="+mn-cs"/>
              </a:rPr>
              <a:t> van kaarten, telkens verbeterd om meerdere </a:t>
            </a:r>
            <a:r>
              <a:rPr lang="nl-NL" sz="1200" kern="1200" dirty="0" err="1" smtClean="0">
                <a:solidFill>
                  <a:schemeClr val="tx1"/>
                </a:solidFill>
                <a:effectLst/>
                <a:latin typeface="+mn-lt"/>
                <a:ea typeface="+mn-ea"/>
                <a:cs typeface="+mn-cs"/>
              </a:rPr>
              <a:t>constraints</a:t>
            </a:r>
            <a:r>
              <a:rPr lang="nl-NL" sz="1200" kern="1200" dirty="0" smtClean="0">
                <a:solidFill>
                  <a:schemeClr val="tx1"/>
                </a:solidFill>
                <a:effectLst/>
                <a:latin typeface="+mn-lt"/>
                <a:ea typeface="+mn-ea"/>
                <a:cs typeface="+mn-cs"/>
              </a:rPr>
              <a:t> te voldoen. Welke </a:t>
            </a:r>
            <a:r>
              <a:rPr lang="nl-NL" sz="1200" kern="1200" dirty="0" err="1" smtClean="0">
                <a:solidFill>
                  <a:schemeClr val="tx1"/>
                </a:solidFill>
                <a:effectLst/>
                <a:latin typeface="+mn-lt"/>
                <a:ea typeface="+mn-ea"/>
                <a:cs typeface="+mn-cs"/>
              </a:rPr>
              <a:t>constraints</a:t>
            </a:r>
            <a:r>
              <a:rPr lang="nl-NL" sz="1200" kern="1200" dirty="0" smtClean="0">
                <a:solidFill>
                  <a:schemeClr val="tx1"/>
                </a:solidFill>
                <a:effectLst/>
                <a:latin typeface="+mn-lt"/>
                <a:ea typeface="+mn-ea"/>
                <a:cs typeface="+mn-cs"/>
              </a:rPr>
              <a:t> en regels worden toegevoegd ga ik hier niet volledig uit te doeken doen, maar moest je geïnteresseerd zijn mag je dit uiteraard altijd vragen en het valt uiteraard ook te lezen in de papers.</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50503B6-F4CD-DE49-AB30-479371E8558D}" type="slidenum">
              <a:rPr lang="en-US" smtClean="0"/>
              <a:t>13</a:t>
            </a:fld>
            <a:endParaRPr lang="en-US"/>
          </a:p>
        </p:txBody>
      </p:sp>
    </p:spTree>
    <p:extLst>
      <p:ext uri="{BB962C8B-B14F-4D97-AF65-F5344CB8AC3E}">
        <p14:creationId xmlns:p14="http://schemas.microsoft.com/office/powerpoint/2010/main" val="1687332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Nu we het concept van ASP snappen, is er nog een andere manier om bepaalde aspecten te verwezenlijken op het gebied van PCG. Deze aanpak is minder specifiek en stelt eerder algoritmes voor om bepaalde voorwaarden van je spel te voldoen. Dit kan uiteraard gecombineerd worden met ASP om zo tot degelijke algoritmes te leiden. Een van zulke </a:t>
            </a:r>
            <a:r>
              <a:rPr lang="nl-NL" sz="1200" kern="1200" dirty="0" err="1" smtClean="0">
                <a:solidFill>
                  <a:schemeClr val="tx1"/>
                </a:solidFill>
                <a:effectLst/>
                <a:latin typeface="+mn-lt"/>
                <a:ea typeface="+mn-ea"/>
                <a:cs typeface="+mn-cs"/>
              </a:rPr>
              <a:t>denkwijzes</a:t>
            </a:r>
            <a:r>
              <a:rPr lang="nl-NL" sz="1200" kern="1200" dirty="0" smtClean="0">
                <a:solidFill>
                  <a:schemeClr val="tx1"/>
                </a:solidFill>
                <a:effectLst/>
                <a:latin typeface="+mn-lt"/>
                <a:ea typeface="+mn-ea"/>
                <a:cs typeface="+mn-cs"/>
              </a:rPr>
              <a:t> of algoritmes als je wil, is </a:t>
            </a:r>
            <a:r>
              <a:rPr lang="nl-NL" sz="1200" kern="1200" dirty="0" err="1" smtClean="0">
                <a:solidFill>
                  <a:schemeClr val="tx1"/>
                </a:solidFill>
                <a:effectLst/>
                <a:latin typeface="+mn-lt"/>
                <a:ea typeface="+mn-ea"/>
                <a:cs typeface="+mn-cs"/>
              </a:rPr>
              <a:t>space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partitioning</a:t>
            </a:r>
            <a:r>
              <a:rPr lang="nl-NL" sz="1200" kern="1200" dirty="0" smtClean="0">
                <a:solidFill>
                  <a:schemeClr val="tx1"/>
                </a:solidFill>
                <a:effectLst/>
                <a:latin typeface="+mn-lt"/>
                <a:ea typeface="+mn-ea"/>
                <a:cs typeface="+mn-cs"/>
              </a:rPr>
              <a:t> en dit wordt in mijn papers vooral aangehaald om voornamelijk kerkers te genereren. Er zijn nog  3 andere algoritmes, maar ik zal voornamelijk dit algoritme uitleggen omdat dit het eenvoudigst te begrijpen is en in mijn ogen het ‘tofste’ is om te bekijken. </a:t>
            </a:r>
          </a:p>
          <a:p>
            <a:pPr marL="0" marR="0" indent="0" algn="l" defTabSz="914400" rtl="0" eaLnBrk="1" fontAlgn="auto" latinLnBrk="0" hangingPunct="1">
              <a:lnSpc>
                <a:spcPct val="100000"/>
              </a:lnSpc>
              <a:spcBef>
                <a:spcPts val="0"/>
              </a:spcBef>
              <a:spcAft>
                <a:spcPts val="0"/>
              </a:spcAft>
              <a:buClrTx/>
              <a:buSzTx/>
              <a:buFontTx/>
              <a:buNone/>
              <a:tabLst/>
              <a:defRPr/>
            </a:pPr>
            <a:endParaRPr lang="nl-NL" sz="1200" kern="1200" dirty="0" smtClean="0">
              <a:solidFill>
                <a:schemeClr val="tx1"/>
              </a:solidFill>
              <a:effectLst/>
              <a:latin typeface="+mn-lt"/>
              <a:ea typeface="+mn-ea"/>
              <a:cs typeface="+mn-cs"/>
            </a:endParaRPr>
          </a:p>
          <a:p>
            <a:r>
              <a:rPr lang="nl-NL" sz="1200" kern="1200" dirty="0" smtClean="0">
                <a:solidFill>
                  <a:schemeClr val="tx1"/>
                </a:solidFill>
                <a:effectLst/>
                <a:latin typeface="+mn-lt"/>
                <a:ea typeface="+mn-ea"/>
                <a:cs typeface="+mn-cs"/>
              </a:rPr>
              <a:t>Dit gaat als volgt in zijn werk: neem een partitie van de ruimte (dus een </a:t>
            </a:r>
            <a:r>
              <a:rPr lang="nl-NL" sz="1200" kern="1200" dirty="0" err="1" smtClean="0">
                <a:solidFill>
                  <a:schemeClr val="tx1"/>
                </a:solidFill>
                <a:effectLst/>
                <a:latin typeface="+mn-lt"/>
                <a:ea typeface="+mn-ea"/>
                <a:cs typeface="+mn-cs"/>
              </a:rPr>
              <a:t>subset</a:t>
            </a:r>
            <a:r>
              <a:rPr lang="nl-NL" sz="1200" kern="1200" dirty="0" smtClean="0">
                <a:solidFill>
                  <a:schemeClr val="tx1"/>
                </a:solidFill>
                <a:effectLst/>
                <a:latin typeface="+mn-lt"/>
                <a:ea typeface="+mn-ea"/>
                <a:cs typeface="+mn-cs"/>
              </a:rPr>
              <a:t> van een 2D/3D </a:t>
            </a:r>
            <a:r>
              <a:rPr lang="nl-NL" sz="1200" kern="1200" dirty="0" err="1" smtClean="0">
                <a:solidFill>
                  <a:schemeClr val="tx1"/>
                </a:solidFill>
                <a:effectLst/>
                <a:latin typeface="+mn-lt"/>
                <a:ea typeface="+mn-ea"/>
                <a:cs typeface="+mn-cs"/>
              </a:rPr>
              <a:t>space</a:t>
            </a:r>
            <a:r>
              <a:rPr lang="nl-NL" sz="1200" kern="1200" dirty="0" smtClean="0">
                <a:solidFill>
                  <a:schemeClr val="tx1"/>
                </a:solidFill>
                <a:effectLst/>
                <a:latin typeface="+mn-lt"/>
                <a:ea typeface="+mn-ea"/>
                <a:cs typeface="+mn-cs"/>
              </a:rPr>
              <a:t>, of de gehele </a:t>
            </a:r>
            <a:r>
              <a:rPr lang="nl-NL" sz="1200" kern="1200" dirty="0" err="1" smtClean="0">
                <a:solidFill>
                  <a:schemeClr val="tx1"/>
                </a:solidFill>
                <a:effectLst/>
                <a:latin typeface="+mn-lt"/>
                <a:ea typeface="+mn-ea"/>
                <a:cs typeface="+mn-cs"/>
              </a:rPr>
              <a:t>space</a:t>
            </a:r>
            <a:r>
              <a:rPr lang="nl-NL" sz="1200" kern="1200" dirty="0" smtClean="0">
                <a:solidFill>
                  <a:schemeClr val="tx1"/>
                </a:solidFill>
                <a:effectLst/>
                <a:latin typeface="+mn-lt"/>
                <a:ea typeface="+mn-ea"/>
                <a:cs typeface="+mn-cs"/>
              </a:rPr>
              <a:t>) en verdeel deze in disjuncte sets zodat elk punt in de </a:t>
            </a:r>
            <a:r>
              <a:rPr lang="nl-NL" sz="1200" kern="1200" dirty="0" err="1" smtClean="0">
                <a:solidFill>
                  <a:schemeClr val="tx1"/>
                </a:solidFill>
                <a:effectLst/>
                <a:latin typeface="+mn-lt"/>
                <a:ea typeface="+mn-ea"/>
                <a:cs typeface="+mn-cs"/>
              </a:rPr>
              <a:t>space</a:t>
            </a:r>
            <a:r>
              <a:rPr lang="nl-NL" sz="1200" kern="1200" dirty="0" smtClean="0">
                <a:solidFill>
                  <a:schemeClr val="tx1"/>
                </a:solidFill>
                <a:effectLst/>
                <a:latin typeface="+mn-lt"/>
                <a:ea typeface="+mn-ea"/>
                <a:cs typeface="+mn-cs"/>
              </a:rPr>
              <a:t> in precies 1 van deze </a:t>
            </a:r>
            <a:r>
              <a:rPr lang="nl-NL" sz="1200" kern="1200" dirty="0" err="1" smtClean="0">
                <a:solidFill>
                  <a:schemeClr val="tx1"/>
                </a:solidFill>
                <a:effectLst/>
                <a:latin typeface="+mn-lt"/>
                <a:ea typeface="+mn-ea"/>
                <a:cs typeface="+mn-cs"/>
              </a:rPr>
              <a:t>subsets</a:t>
            </a:r>
            <a:r>
              <a:rPr lang="nl-NL" sz="1200" kern="1200" dirty="0" smtClean="0">
                <a:solidFill>
                  <a:schemeClr val="tx1"/>
                </a:solidFill>
                <a:effectLst/>
                <a:latin typeface="+mn-lt"/>
                <a:ea typeface="+mn-ea"/>
                <a:cs typeface="+mn-cs"/>
              </a:rPr>
              <a:t> ligt. De meest populaire methode hiervoor is </a:t>
            </a:r>
            <a:r>
              <a:rPr lang="nl-NL" sz="1200" kern="1200" dirty="0" err="1" smtClean="0">
                <a:solidFill>
                  <a:schemeClr val="tx1"/>
                </a:solidFill>
                <a:effectLst/>
                <a:latin typeface="+mn-lt"/>
                <a:ea typeface="+mn-ea"/>
                <a:cs typeface="+mn-cs"/>
              </a:rPr>
              <a:t>binary</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space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partitioning</a:t>
            </a:r>
            <a:r>
              <a:rPr lang="nl-NL" sz="1200" kern="1200" dirty="0" smtClean="0">
                <a:solidFill>
                  <a:schemeClr val="tx1"/>
                </a:solidFill>
                <a:effectLst/>
                <a:latin typeface="+mn-lt"/>
                <a:ea typeface="+mn-ea"/>
                <a:cs typeface="+mn-cs"/>
              </a:rPr>
              <a:t>, en werkt –zoals je al kan horen aan de naam- door telkens de sets in twee te verdelen. Aangezien dit moeilijker is om in woorden uit te leggen, toon ik hierbij de volgende </a:t>
            </a:r>
            <a:r>
              <a:rPr lang="nl-NL" sz="1200" b="1" u="sng" kern="1200" dirty="0" smtClean="0">
                <a:solidFill>
                  <a:schemeClr val="tx1"/>
                </a:solidFill>
                <a:effectLst/>
                <a:latin typeface="+mn-lt"/>
                <a:ea typeface="+mn-ea"/>
                <a:cs typeface="+mn-cs"/>
              </a:rPr>
              <a:t>afbeelding</a:t>
            </a:r>
            <a:r>
              <a:rPr lang="nl-NL"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nl-NL" sz="1200" kern="1200" dirty="0" smtClean="0">
                <a:solidFill>
                  <a:schemeClr val="tx1"/>
                </a:solidFill>
                <a:effectLst/>
                <a:latin typeface="+mn-lt"/>
                <a:ea typeface="+mn-ea"/>
                <a:cs typeface="+mn-cs"/>
              </a:rPr>
              <a:t>De linkse afbeelding toont de originele afbeelding. Rechts zie je hoe de afbeelding opgesplitst is zoals weergeven in de boom onderaan. Je blijft dus splitsen tot er maar 1 kleur overblijft per </a:t>
            </a:r>
            <a:r>
              <a:rPr lang="nl-NL" sz="1200" kern="1200" dirty="0" err="1" smtClean="0">
                <a:solidFill>
                  <a:schemeClr val="tx1"/>
                </a:solidFill>
                <a:effectLst/>
                <a:latin typeface="+mn-lt"/>
                <a:ea typeface="+mn-ea"/>
                <a:cs typeface="+mn-cs"/>
              </a:rPr>
              <a:t>subset</a:t>
            </a:r>
            <a:r>
              <a:rPr lang="nl-NL" sz="1200" kern="1200" dirty="0" smtClean="0">
                <a:solidFill>
                  <a:schemeClr val="tx1"/>
                </a:solidFill>
                <a:effectLst/>
                <a:latin typeface="+mn-lt"/>
                <a:ea typeface="+mn-ea"/>
                <a:cs typeface="+mn-cs"/>
              </a:rPr>
              <a:t>. Je kan je nu wel inbeelden dat dit een recursief algoritme is. Specifiek bij het generen van kerkers lijdt dit tot de voorwaarde dat geen twee kamers van de kerkers overlappen. Pas je hier nu nog een algoritme op toe dat kamers verbindt met gangen, dan ben je in staat van speelbare en steeds correct </a:t>
            </a:r>
            <a:r>
              <a:rPr lang="nl-NL" sz="1200" kern="1200" dirty="0" err="1" smtClean="0">
                <a:solidFill>
                  <a:schemeClr val="tx1"/>
                </a:solidFill>
                <a:effectLst/>
                <a:latin typeface="+mn-lt"/>
                <a:ea typeface="+mn-ea"/>
                <a:cs typeface="+mn-cs"/>
              </a:rPr>
              <a:t>dungeons</a:t>
            </a:r>
            <a:r>
              <a:rPr lang="nl-NL" sz="1200" kern="1200" dirty="0" smtClean="0">
                <a:solidFill>
                  <a:schemeClr val="tx1"/>
                </a:solidFill>
                <a:effectLst/>
                <a:latin typeface="+mn-lt"/>
                <a:ea typeface="+mn-ea"/>
                <a:cs typeface="+mn-cs"/>
              </a:rPr>
              <a:t> te creëren. </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50503B6-F4CD-DE49-AB30-479371E8558D}" type="slidenum">
              <a:rPr lang="en-US" smtClean="0"/>
              <a:t>14</a:t>
            </a:fld>
            <a:endParaRPr lang="en-US"/>
          </a:p>
        </p:txBody>
      </p:sp>
    </p:spTree>
    <p:extLst>
      <p:ext uri="{BB962C8B-B14F-4D97-AF65-F5344CB8AC3E}">
        <p14:creationId xmlns:p14="http://schemas.microsoft.com/office/powerpoint/2010/main" val="4598600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kern="1200" dirty="0" smtClean="0">
                <a:solidFill>
                  <a:schemeClr val="tx1"/>
                </a:solidFill>
                <a:effectLst/>
                <a:latin typeface="+mn-lt"/>
                <a:ea typeface="+mn-ea"/>
                <a:cs typeface="+mn-cs"/>
              </a:rPr>
              <a:t>Een ander algoritme of denkwijze is de agent-</a:t>
            </a:r>
            <a:r>
              <a:rPr lang="nl-NL" sz="1200" kern="1200" dirty="0" err="1" smtClean="0">
                <a:solidFill>
                  <a:schemeClr val="tx1"/>
                </a:solidFill>
                <a:effectLst/>
                <a:latin typeface="+mn-lt"/>
                <a:ea typeface="+mn-ea"/>
                <a:cs typeface="+mn-cs"/>
              </a:rPr>
              <a:t>based</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dungeon</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growing</a:t>
            </a:r>
            <a:r>
              <a:rPr lang="nl-NL" sz="1200" kern="1200" dirty="0" smtClean="0">
                <a:solidFill>
                  <a:schemeClr val="tx1"/>
                </a:solidFill>
                <a:effectLst/>
                <a:latin typeface="+mn-lt"/>
                <a:ea typeface="+mn-ea"/>
                <a:cs typeface="+mn-cs"/>
              </a:rPr>
              <a:t>. Deze is meer geneigd van chaotische, organische kerkers te generen in tegenstelling tot de georganiseerde kerkers van daarnet. Wederom zal ik dit uitleggen aan de hand van een </a:t>
            </a:r>
            <a:r>
              <a:rPr lang="nl-NL" sz="1200" b="1" u="sng" kern="1200" dirty="0" smtClean="0">
                <a:solidFill>
                  <a:schemeClr val="tx1"/>
                </a:solidFill>
                <a:effectLst/>
                <a:latin typeface="+mn-lt"/>
                <a:ea typeface="+mn-ea"/>
                <a:cs typeface="+mn-cs"/>
              </a:rPr>
              <a:t>afbeelding</a:t>
            </a:r>
            <a:r>
              <a:rPr lang="nl-NL"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nl-NL" sz="1200" kern="1200" dirty="0" smtClean="0">
                <a:solidFill>
                  <a:schemeClr val="tx1"/>
                </a:solidFill>
                <a:effectLst/>
                <a:latin typeface="+mn-lt"/>
                <a:ea typeface="+mn-ea"/>
                <a:cs typeface="+mn-cs"/>
              </a:rPr>
              <a:t/>
            </a:r>
            <a:br>
              <a:rPr lang="nl-NL"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r>
              <a:rPr lang="nl-NL" sz="1200" kern="1200" dirty="0" smtClean="0">
                <a:solidFill>
                  <a:schemeClr val="tx1"/>
                </a:solidFill>
                <a:effectLst/>
                <a:latin typeface="+mn-lt"/>
                <a:ea typeface="+mn-ea"/>
                <a:cs typeface="+mn-cs"/>
              </a:rPr>
              <a:t>Je start van op een bepaalde positie en begint vanaf daar te graven naar een richting. Op een gegeven moment kan je bijvoorbeeld beslissen van hier een kamer neer te zetten en daarna verder te graven. Je kan je nu wel voorstellen dat dit kan leiden tot heel slechte en/of kleine kerkers. Dit algoritme wordt in de tekst uitgebreid met look </a:t>
            </a:r>
            <a:r>
              <a:rPr lang="nl-NL" sz="1200" kern="1200" dirty="0" err="1" smtClean="0">
                <a:solidFill>
                  <a:schemeClr val="tx1"/>
                </a:solidFill>
                <a:effectLst/>
                <a:latin typeface="+mn-lt"/>
                <a:ea typeface="+mn-ea"/>
                <a:cs typeface="+mn-cs"/>
              </a:rPr>
              <a:t>ahead</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checking</a:t>
            </a:r>
            <a:r>
              <a:rPr lang="nl-NL" sz="1200" kern="1200" dirty="0" smtClean="0">
                <a:solidFill>
                  <a:schemeClr val="tx1"/>
                </a:solidFill>
                <a:effectLst/>
                <a:latin typeface="+mn-lt"/>
                <a:ea typeface="+mn-ea"/>
                <a:cs typeface="+mn-cs"/>
              </a:rPr>
              <a:t> en andere heuristieken. Dit zou ons opnieuw te ver leiden dit allemaal uit de doeken te doen.</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50503B6-F4CD-DE49-AB30-479371E8558D}" type="slidenum">
              <a:rPr lang="en-US" smtClean="0"/>
              <a:t>15</a:t>
            </a:fld>
            <a:endParaRPr lang="en-US"/>
          </a:p>
        </p:txBody>
      </p:sp>
    </p:spTree>
    <p:extLst>
      <p:ext uri="{BB962C8B-B14F-4D97-AF65-F5344CB8AC3E}">
        <p14:creationId xmlns:p14="http://schemas.microsoft.com/office/powerpoint/2010/main" val="7389194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Verder heb je ook nog </a:t>
            </a:r>
            <a:r>
              <a:rPr lang="nl-NL" sz="1200" kern="1200" dirty="0" err="1" smtClean="0">
                <a:solidFill>
                  <a:schemeClr val="tx1"/>
                </a:solidFill>
                <a:effectLst/>
                <a:latin typeface="+mn-lt"/>
                <a:ea typeface="+mn-ea"/>
                <a:cs typeface="+mn-cs"/>
              </a:rPr>
              <a:t>cellular</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automata</a:t>
            </a:r>
            <a:r>
              <a:rPr lang="nl-NL" sz="1200" kern="1200" dirty="0" smtClean="0">
                <a:solidFill>
                  <a:schemeClr val="tx1"/>
                </a:solidFill>
                <a:effectLst/>
                <a:latin typeface="+mn-lt"/>
                <a:ea typeface="+mn-ea"/>
                <a:cs typeface="+mn-cs"/>
              </a:rPr>
              <a:t> die je kan gebruiken om kerkers te creëren. Dit is een heel interessant maar ook heel specifiek model dat erg onderzocht is geweest in computerwetenschappen. Zo’n </a:t>
            </a:r>
            <a:r>
              <a:rPr lang="nl-NL" sz="1200" kern="1200" dirty="0" err="1" smtClean="0">
                <a:solidFill>
                  <a:schemeClr val="tx1"/>
                </a:solidFill>
                <a:effectLst/>
                <a:latin typeface="+mn-lt"/>
                <a:ea typeface="+mn-ea"/>
                <a:cs typeface="+mn-cs"/>
              </a:rPr>
              <a:t>cellular</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automata</a:t>
            </a:r>
            <a:r>
              <a:rPr lang="nl-NL" sz="1200" kern="1200" dirty="0" smtClean="0">
                <a:solidFill>
                  <a:schemeClr val="tx1"/>
                </a:solidFill>
                <a:effectLst/>
                <a:latin typeface="+mn-lt"/>
                <a:ea typeface="+mn-ea"/>
                <a:cs typeface="+mn-cs"/>
              </a:rPr>
              <a:t> bestaat in feite uit een rooster van n dimensies een verzameling toestanden en een overgangsregel. Je geeft elke cel in je automaat een bepaalde toestand en deze toestand en zijn omgevingen bepaalt de toestand van een bepaalde cel in de toekomst. Deze </a:t>
            </a:r>
            <a:r>
              <a:rPr lang="nl-NL" sz="1200" kern="1200" dirty="0" err="1" smtClean="0">
                <a:solidFill>
                  <a:schemeClr val="tx1"/>
                </a:solidFill>
                <a:effectLst/>
                <a:latin typeface="+mn-lt"/>
                <a:ea typeface="+mn-ea"/>
                <a:cs typeface="+mn-cs"/>
              </a:rPr>
              <a:t>cellular</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automata</a:t>
            </a:r>
            <a:r>
              <a:rPr lang="nl-NL" sz="1200" kern="1200" dirty="0" smtClean="0">
                <a:solidFill>
                  <a:schemeClr val="tx1"/>
                </a:solidFill>
                <a:effectLst/>
                <a:latin typeface="+mn-lt"/>
                <a:ea typeface="+mn-ea"/>
                <a:cs typeface="+mn-cs"/>
              </a:rPr>
              <a:t> zijn heel veelzijdig en geven de mogelijkheid tot he creëren van oneindige kerkers bij </a:t>
            </a:r>
            <a:r>
              <a:rPr lang="nl-NL" sz="1200" kern="1200" dirty="0" err="1" smtClean="0">
                <a:solidFill>
                  <a:schemeClr val="tx1"/>
                </a:solidFill>
                <a:effectLst/>
                <a:latin typeface="+mn-lt"/>
                <a:ea typeface="+mn-ea"/>
                <a:cs typeface="+mn-cs"/>
              </a:rPr>
              <a:t>runtime</a:t>
            </a:r>
            <a:r>
              <a:rPr lang="nl-NL"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50503B6-F4CD-DE49-AB30-479371E8558D}" type="slidenum">
              <a:rPr lang="en-US" smtClean="0"/>
              <a:t>16</a:t>
            </a:fld>
            <a:endParaRPr lang="en-US"/>
          </a:p>
        </p:txBody>
      </p:sp>
    </p:spTree>
    <p:extLst>
      <p:ext uri="{BB962C8B-B14F-4D97-AF65-F5344CB8AC3E}">
        <p14:creationId xmlns:p14="http://schemas.microsoft.com/office/powerpoint/2010/main" val="717637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kern="1200" dirty="0" smtClean="0">
                <a:solidFill>
                  <a:schemeClr val="tx1"/>
                </a:solidFill>
                <a:effectLst/>
                <a:latin typeface="+mn-lt"/>
                <a:ea typeface="+mn-ea"/>
                <a:cs typeface="+mn-cs"/>
              </a:rPr>
              <a:t>Verder is er ook nog </a:t>
            </a:r>
            <a:r>
              <a:rPr lang="nl-NL" sz="1200" kern="1200" dirty="0" err="1" smtClean="0">
                <a:solidFill>
                  <a:schemeClr val="tx1"/>
                </a:solidFill>
                <a:effectLst/>
                <a:latin typeface="+mn-lt"/>
                <a:ea typeface="+mn-ea"/>
                <a:cs typeface="+mn-cs"/>
              </a:rPr>
              <a:t>grammar-based</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dungeon</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generation</a:t>
            </a:r>
            <a:r>
              <a:rPr lang="nl-NL" sz="1200" kern="1200" dirty="0" smtClean="0">
                <a:solidFill>
                  <a:schemeClr val="tx1"/>
                </a:solidFill>
                <a:effectLst/>
                <a:latin typeface="+mn-lt"/>
                <a:ea typeface="+mn-ea"/>
                <a:cs typeface="+mn-cs"/>
              </a:rPr>
              <a:t>. Dit wordt geïllustreerd op de volgende </a:t>
            </a:r>
            <a:r>
              <a:rPr lang="nl-NL" sz="1200" b="1" u="sng" kern="1200" dirty="0" smtClean="0">
                <a:solidFill>
                  <a:schemeClr val="tx1"/>
                </a:solidFill>
                <a:effectLst/>
                <a:latin typeface="+mn-lt"/>
                <a:ea typeface="+mn-ea"/>
                <a:cs typeface="+mn-cs"/>
              </a:rPr>
              <a:t>afbeelding</a:t>
            </a:r>
            <a:r>
              <a:rPr lang="nl-NL" sz="1200" kern="1200" dirty="0" smtClean="0">
                <a:solidFill>
                  <a:schemeClr val="tx1"/>
                </a:solidFill>
                <a:effectLst/>
                <a:latin typeface="+mn-lt"/>
                <a:ea typeface="+mn-ea"/>
                <a:cs typeface="+mn-cs"/>
              </a:rPr>
              <a:t>. Tenslotte zijn er ook nog iets geavanceerdere platform generatie methodes zoals </a:t>
            </a:r>
            <a:r>
              <a:rPr lang="nl-NL" sz="1200" kern="1200" dirty="0" err="1" smtClean="0">
                <a:solidFill>
                  <a:schemeClr val="tx1"/>
                </a:solidFill>
                <a:effectLst/>
                <a:latin typeface="+mn-lt"/>
                <a:ea typeface="+mn-ea"/>
                <a:cs typeface="+mn-cs"/>
              </a:rPr>
              <a:t>rythym-based</a:t>
            </a:r>
            <a:r>
              <a:rPr lang="nl-NL" sz="1200" kern="1200" dirty="0" smtClean="0">
                <a:solidFill>
                  <a:schemeClr val="tx1"/>
                </a:solidFill>
                <a:effectLst/>
                <a:latin typeface="+mn-lt"/>
                <a:ea typeface="+mn-ea"/>
                <a:cs typeface="+mn-cs"/>
              </a:rPr>
              <a:t> methodes die –zoals het woord zegt- gebaseerd zijn op ritme.</a:t>
            </a:r>
            <a:endParaRPr lang="en-US" sz="1200" kern="1200" dirty="0" smtClean="0">
              <a:solidFill>
                <a:schemeClr val="tx1"/>
              </a:solidFill>
              <a:effectLst/>
              <a:latin typeface="+mn-lt"/>
              <a:ea typeface="+mn-ea"/>
              <a:cs typeface="+mn-cs"/>
            </a:endParaRPr>
          </a:p>
          <a:p>
            <a:r>
              <a:rPr lang="nl-NL"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50503B6-F4CD-DE49-AB30-479371E8558D}" type="slidenum">
              <a:rPr lang="en-US" smtClean="0"/>
              <a:t>17</a:t>
            </a:fld>
            <a:endParaRPr lang="en-US"/>
          </a:p>
        </p:txBody>
      </p:sp>
    </p:spTree>
    <p:extLst>
      <p:ext uri="{BB962C8B-B14F-4D97-AF65-F5344CB8AC3E}">
        <p14:creationId xmlns:p14="http://schemas.microsoft.com/office/powerpoint/2010/main" val="3707518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Enkele voorbeelden van spelletjes die gebruik maken van deze methodes van platform generatie zijn </a:t>
            </a:r>
            <a:r>
              <a:rPr lang="nl-NL" sz="1200" kern="1200" dirty="0" err="1" smtClean="0">
                <a:solidFill>
                  <a:schemeClr val="tx1"/>
                </a:solidFill>
                <a:effectLst/>
                <a:latin typeface="+mn-lt"/>
                <a:ea typeface="+mn-ea"/>
                <a:cs typeface="+mn-cs"/>
              </a:rPr>
              <a:t>Spelunky</a:t>
            </a:r>
            <a:r>
              <a:rPr lang="nl-NL" sz="1200" kern="1200" dirty="0" smtClean="0">
                <a:solidFill>
                  <a:schemeClr val="tx1"/>
                </a:solidFill>
                <a:effectLst/>
                <a:latin typeface="+mn-lt"/>
                <a:ea typeface="+mn-ea"/>
                <a:cs typeface="+mn-cs"/>
              </a:rPr>
              <a:t>, en </a:t>
            </a:r>
            <a:r>
              <a:rPr lang="nl-NL" sz="1200" kern="1200" dirty="0" err="1" smtClean="0">
                <a:solidFill>
                  <a:schemeClr val="tx1"/>
                </a:solidFill>
                <a:effectLst/>
                <a:latin typeface="+mn-lt"/>
                <a:ea typeface="+mn-ea"/>
                <a:cs typeface="+mn-cs"/>
              </a:rPr>
              <a:t>Infinite</a:t>
            </a:r>
            <a:r>
              <a:rPr lang="nl-NL" sz="1200" kern="1200" dirty="0" smtClean="0">
                <a:solidFill>
                  <a:schemeClr val="tx1"/>
                </a:solidFill>
                <a:effectLst/>
                <a:latin typeface="+mn-lt"/>
                <a:ea typeface="+mn-ea"/>
                <a:cs typeface="+mn-cs"/>
              </a:rPr>
              <a:t> Mario Bros. (</a:t>
            </a:r>
            <a:r>
              <a:rPr lang="nl-NL" sz="1200" b="1" u="sng" kern="1200" dirty="0" smtClean="0">
                <a:solidFill>
                  <a:schemeClr val="tx1"/>
                </a:solidFill>
                <a:effectLst/>
                <a:latin typeface="+mn-lt"/>
                <a:ea typeface="+mn-ea"/>
                <a:cs typeface="+mn-cs"/>
              </a:rPr>
              <a:t>afbeeldingen</a:t>
            </a:r>
            <a:r>
              <a:rPr lang="nl-NL"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50503B6-F4CD-DE49-AB30-479371E8558D}" type="slidenum">
              <a:rPr lang="en-US" smtClean="0"/>
              <a:t>18</a:t>
            </a:fld>
            <a:endParaRPr lang="en-US"/>
          </a:p>
        </p:txBody>
      </p:sp>
    </p:spTree>
    <p:extLst>
      <p:ext uri="{BB962C8B-B14F-4D97-AF65-F5344CB8AC3E}">
        <p14:creationId xmlns:p14="http://schemas.microsoft.com/office/powerpoint/2010/main" val="12280150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Nu we deze concepten onder de loep hebben genomen, is het tijd om kennis te maken met </a:t>
            </a:r>
            <a:r>
              <a:rPr lang="nl-NL" sz="1200" kern="1200" dirty="0" err="1" smtClean="0">
                <a:solidFill>
                  <a:schemeClr val="tx1"/>
                </a:solidFill>
                <a:effectLst/>
                <a:latin typeface="+mn-lt"/>
                <a:ea typeface="+mn-ea"/>
                <a:cs typeface="+mn-cs"/>
              </a:rPr>
              <a:t>ProbLog</a:t>
            </a:r>
            <a:r>
              <a:rPr lang="nl-NL"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50503B6-F4CD-DE49-AB30-479371E8558D}" type="slidenum">
              <a:rPr lang="en-US" smtClean="0"/>
              <a:t>19</a:t>
            </a:fld>
            <a:endParaRPr lang="en-US"/>
          </a:p>
        </p:txBody>
      </p:sp>
    </p:spTree>
    <p:extLst>
      <p:ext uri="{BB962C8B-B14F-4D97-AF65-F5344CB8AC3E}">
        <p14:creationId xmlns:p14="http://schemas.microsoft.com/office/powerpoint/2010/main" val="1220585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Beginnen doe ik met uit te leggen in welke domeinen of meer bepaald welke soorten domeinen gebruik maken van deze game content </a:t>
            </a:r>
            <a:r>
              <a:rPr lang="nl-NL" sz="1200" kern="1200" dirty="0" err="1" smtClean="0">
                <a:solidFill>
                  <a:schemeClr val="tx1"/>
                </a:solidFill>
                <a:effectLst/>
                <a:latin typeface="+mn-lt"/>
                <a:ea typeface="+mn-ea"/>
                <a:cs typeface="+mn-cs"/>
              </a:rPr>
              <a:t>generation</a:t>
            </a:r>
            <a:r>
              <a:rPr lang="nl-NL" sz="1200" kern="1200" dirty="0" smtClean="0">
                <a:solidFill>
                  <a:schemeClr val="tx1"/>
                </a:solidFill>
                <a:effectLst/>
                <a:latin typeface="+mn-lt"/>
                <a:ea typeface="+mn-ea"/>
                <a:cs typeface="+mn-cs"/>
              </a:rPr>
              <a:t>, en dan specifiek de “</a:t>
            </a:r>
            <a:r>
              <a:rPr lang="nl-NL" sz="1200" kern="1200" dirty="0" err="1" smtClean="0">
                <a:solidFill>
                  <a:schemeClr val="tx1"/>
                </a:solidFill>
                <a:effectLst/>
                <a:latin typeface="+mn-lt"/>
                <a:ea typeface="+mn-ea"/>
                <a:cs typeface="+mn-cs"/>
              </a:rPr>
              <a:t>procedurale</a:t>
            </a:r>
            <a:r>
              <a:rPr lang="nl-NL" sz="1200" kern="1200" dirty="0" smtClean="0">
                <a:solidFill>
                  <a:schemeClr val="tx1"/>
                </a:solidFill>
                <a:effectLst/>
                <a:latin typeface="+mn-lt"/>
                <a:ea typeface="+mn-ea"/>
                <a:cs typeface="+mn-cs"/>
              </a:rPr>
              <a:t>” vorm, die ik nog uitgebreid zal uitleggen. Ik tracht ook te schetsen waarom dit domein erg interessant is voor informatici, en welke kennis en die je momenteel al hebt al erg kan van pas komen, maar ook welke kennis je eventueel minder hebt die ook aan bod komt in dit onderwerp. Ik ga ook in het kort nog eens schetsen wat </a:t>
            </a:r>
            <a:r>
              <a:rPr lang="nl-NL" sz="1200" kern="1200" dirty="0" err="1" smtClean="0">
                <a:solidFill>
                  <a:schemeClr val="tx1"/>
                </a:solidFill>
                <a:effectLst/>
                <a:latin typeface="+mn-lt"/>
                <a:ea typeface="+mn-ea"/>
                <a:cs typeface="+mn-cs"/>
              </a:rPr>
              <a:t>declaratief</a:t>
            </a:r>
            <a:r>
              <a:rPr lang="nl-NL" sz="1200" kern="1200" dirty="0" smtClean="0">
                <a:solidFill>
                  <a:schemeClr val="tx1"/>
                </a:solidFill>
                <a:effectLst/>
                <a:latin typeface="+mn-lt"/>
                <a:ea typeface="+mn-ea"/>
                <a:cs typeface="+mn-cs"/>
              </a:rPr>
              <a:t> programmeren is aangezien dat erg relevant is voor dit onderwerp, maar ik vermoed dat de meesten – na de lessen </a:t>
            </a:r>
            <a:r>
              <a:rPr lang="nl-NL" sz="1200" kern="1200" dirty="0" err="1" smtClean="0">
                <a:solidFill>
                  <a:schemeClr val="tx1"/>
                </a:solidFill>
                <a:effectLst/>
                <a:latin typeface="+mn-lt"/>
                <a:ea typeface="+mn-ea"/>
                <a:cs typeface="+mn-cs"/>
              </a:rPr>
              <a:t>declaratieve</a:t>
            </a:r>
            <a:r>
              <a:rPr lang="nl-NL" sz="1200" kern="1200" dirty="0" smtClean="0">
                <a:solidFill>
                  <a:schemeClr val="tx1"/>
                </a:solidFill>
                <a:effectLst/>
                <a:latin typeface="+mn-lt"/>
                <a:ea typeface="+mn-ea"/>
                <a:cs typeface="+mn-cs"/>
              </a:rPr>
              <a:t> talen- hiermee wel vertrouwd zijn. </a:t>
            </a:r>
          </a:p>
          <a:p>
            <a:pPr marL="0" marR="0" indent="0" algn="l" defTabSz="914400" rtl="0" eaLnBrk="1" fontAlgn="auto" latinLnBrk="0" hangingPunct="1">
              <a:lnSpc>
                <a:spcPct val="100000"/>
              </a:lnSpc>
              <a:spcBef>
                <a:spcPts val="0"/>
              </a:spcBef>
              <a:spcAft>
                <a:spcPts val="0"/>
              </a:spcAft>
              <a:buClrTx/>
              <a:buSzTx/>
              <a:buFontTx/>
              <a:buNone/>
              <a:tabLst/>
              <a:defRPr/>
            </a:pPr>
            <a:endParaRPr lang="nl-NL"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Verder ga ik toelichten wat </a:t>
            </a:r>
            <a:r>
              <a:rPr lang="nl-NL" sz="1200" kern="1200" dirty="0" err="1" smtClean="0">
                <a:solidFill>
                  <a:schemeClr val="tx1"/>
                </a:solidFill>
                <a:effectLst/>
                <a:latin typeface="+mn-lt"/>
                <a:ea typeface="+mn-ea"/>
                <a:cs typeface="+mn-cs"/>
              </a:rPr>
              <a:t>procedural</a:t>
            </a:r>
            <a:r>
              <a:rPr lang="nl-NL" sz="1200" kern="1200" dirty="0" smtClean="0">
                <a:solidFill>
                  <a:schemeClr val="tx1"/>
                </a:solidFill>
                <a:effectLst/>
                <a:latin typeface="+mn-lt"/>
                <a:ea typeface="+mn-ea"/>
                <a:cs typeface="+mn-cs"/>
              </a:rPr>
              <a:t> content </a:t>
            </a:r>
            <a:r>
              <a:rPr lang="nl-NL" sz="1200" kern="1200" dirty="0" err="1" smtClean="0">
                <a:solidFill>
                  <a:schemeClr val="tx1"/>
                </a:solidFill>
                <a:effectLst/>
                <a:latin typeface="+mn-lt"/>
                <a:ea typeface="+mn-ea"/>
                <a:cs typeface="+mn-cs"/>
              </a:rPr>
              <a:t>generation</a:t>
            </a:r>
            <a:r>
              <a:rPr lang="nl-NL" sz="1200" kern="1200" dirty="0" smtClean="0">
                <a:solidFill>
                  <a:schemeClr val="tx1"/>
                </a:solidFill>
                <a:effectLst/>
                <a:latin typeface="+mn-lt"/>
                <a:ea typeface="+mn-ea"/>
                <a:cs typeface="+mn-cs"/>
              </a:rPr>
              <a:t>, of PCG, juist is met bijhorend twee manieren om aan PCG te doen, toegelicht aan de hand van enkele voorbeelden. Verder zal ik verklaren hoe de onderzoeksgroep </a:t>
            </a:r>
            <a:r>
              <a:rPr lang="nl-NL" sz="1200" kern="1200" dirty="0" err="1" smtClean="0">
                <a:solidFill>
                  <a:schemeClr val="tx1"/>
                </a:solidFill>
                <a:effectLst/>
                <a:latin typeface="+mn-lt"/>
                <a:ea typeface="+mn-ea"/>
                <a:cs typeface="+mn-cs"/>
              </a:rPr>
              <a:t>declaratieve</a:t>
            </a:r>
            <a:r>
              <a:rPr lang="nl-NL" sz="1200" kern="1200" dirty="0" smtClean="0">
                <a:solidFill>
                  <a:schemeClr val="tx1"/>
                </a:solidFill>
                <a:effectLst/>
                <a:latin typeface="+mn-lt"/>
                <a:ea typeface="+mn-ea"/>
                <a:cs typeface="+mn-cs"/>
              </a:rPr>
              <a:t> talen en artificiële </a:t>
            </a:r>
            <a:r>
              <a:rPr lang="nl-NL" sz="1200" kern="1200" dirty="0" err="1" smtClean="0">
                <a:solidFill>
                  <a:schemeClr val="tx1"/>
                </a:solidFill>
                <a:effectLst/>
                <a:latin typeface="+mn-lt"/>
                <a:ea typeface="+mn-ea"/>
                <a:cs typeface="+mn-cs"/>
              </a:rPr>
              <a:t>intellegentie</a:t>
            </a:r>
            <a:r>
              <a:rPr lang="nl-NL" sz="1200" kern="1200" dirty="0" smtClean="0">
                <a:solidFill>
                  <a:schemeClr val="tx1"/>
                </a:solidFill>
                <a:effectLst/>
                <a:latin typeface="+mn-lt"/>
                <a:ea typeface="+mn-ea"/>
                <a:cs typeface="+mn-cs"/>
              </a:rPr>
              <a:t> hier aan het </a:t>
            </a:r>
            <a:r>
              <a:rPr lang="nl-NL" sz="1200" kern="1200" dirty="0" err="1" smtClean="0">
                <a:solidFill>
                  <a:schemeClr val="tx1"/>
                </a:solidFill>
                <a:effectLst/>
                <a:latin typeface="+mn-lt"/>
                <a:ea typeface="+mn-ea"/>
                <a:cs typeface="+mn-cs"/>
              </a:rPr>
              <a:t>deperatement</a:t>
            </a:r>
            <a:r>
              <a:rPr lang="nl-NL" sz="1200" kern="1200" dirty="0" smtClean="0">
                <a:solidFill>
                  <a:schemeClr val="tx1"/>
                </a:solidFill>
                <a:effectLst/>
                <a:latin typeface="+mn-lt"/>
                <a:ea typeface="+mn-ea"/>
                <a:cs typeface="+mn-cs"/>
              </a:rPr>
              <a:t> een ‘variant’ op </a:t>
            </a:r>
            <a:r>
              <a:rPr lang="nl-NL" sz="1200" kern="1200" dirty="0" err="1" smtClean="0">
                <a:solidFill>
                  <a:schemeClr val="tx1"/>
                </a:solidFill>
                <a:effectLst/>
                <a:latin typeface="+mn-lt"/>
                <a:ea typeface="+mn-ea"/>
                <a:cs typeface="+mn-cs"/>
              </a:rPr>
              <a:t>ProLog</a:t>
            </a:r>
            <a:r>
              <a:rPr lang="nl-NL" sz="1200" kern="1200" dirty="0" smtClean="0">
                <a:solidFill>
                  <a:schemeClr val="tx1"/>
                </a:solidFill>
                <a:effectLst/>
                <a:latin typeface="+mn-lt"/>
                <a:ea typeface="+mn-ea"/>
                <a:cs typeface="+mn-cs"/>
              </a:rPr>
              <a:t> heeft gemaakt die </a:t>
            </a:r>
            <a:r>
              <a:rPr lang="nl-NL" sz="1200" kern="1200" dirty="0" err="1" smtClean="0">
                <a:solidFill>
                  <a:schemeClr val="tx1"/>
                </a:solidFill>
                <a:effectLst/>
                <a:latin typeface="+mn-lt"/>
                <a:ea typeface="+mn-ea"/>
                <a:cs typeface="+mn-cs"/>
              </a:rPr>
              <a:t>ProbLog</a:t>
            </a:r>
            <a:r>
              <a:rPr lang="nl-NL" sz="1200" kern="1200" dirty="0" smtClean="0">
                <a:solidFill>
                  <a:schemeClr val="tx1"/>
                </a:solidFill>
                <a:effectLst/>
                <a:latin typeface="+mn-lt"/>
                <a:ea typeface="+mn-ea"/>
                <a:cs typeface="+mn-cs"/>
              </a:rPr>
              <a:t> heet, en wat hier zo anders en speciaal aan is. Afronden doe ik door te vermelden hoe </a:t>
            </a:r>
            <a:r>
              <a:rPr lang="nl-NL" sz="1200" kern="1200" dirty="0" err="1" smtClean="0">
                <a:solidFill>
                  <a:schemeClr val="tx1"/>
                </a:solidFill>
                <a:effectLst/>
                <a:latin typeface="+mn-lt"/>
                <a:ea typeface="+mn-ea"/>
                <a:cs typeface="+mn-cs"/>
              </a:rPr>
              <a:t>ProbLog</a:t>
            </a:r>
            <a:r>
              <a:rPr lang="nl-NL" sz="1200" kern="1200" dirty="0" smtClean="0">
                <a:solidFill>
                  <a:schemeClr val="tx1"/>
                </a:solidFill>
                <a:effectLst/>
                <a:latin typeface="+mn-lt"/>
                <a:ea typeface="+mn-ea"/>
                <a:cs typeface="+mn-cs"/>
              </a:rPr>
              <a:t> van toepassing zou kunnen zijn in het domein van PCG (wat dus mijn onderzoek is), en wat mijn visie tot nog toe hierover is.</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50503B6-F4CD-DE49-AB30-479371E8558D}" type="slidenum">
              <a:rPr lang="en-US" smtClean="0"/>
              <a:t>2</a:t>
            </a:fld>
            <a:endParaRPr lang="en-US"/>
          </a:p>
        </p:txBody>
      </p:sp>
    </p:spTree>
    <p:extLst>
      <p:ext uri="{BB962C8B-B14F-4D97-AF65-F5344CB8AC3E}">
        <p14:creationId xmlns:p14="http://schemas.microsoft.com/office/powerpoint/2010/main" val="19085264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err="1" smtClean="0">
                <a:solidFill>
                  <a:schemeClr val="tx1"/>
                </a:solidFill>
                <a:effectLst/>
                <a:latin typeface="+mn-lt"/>
                <a:ea typeface="+mn-ea"/>
                <a:cs typeface="+mn-cs"/>
              </a:rPr>
              <a:t>ProbLog</a:t>
            </a:r>
            <a:r>
              <a:rPr lang="nl-NL" sz="1200" kern="1200" dirty="0" smtClean="0">
                <a:solidFill>
                  <a:schemeClr val="tx1"/>
                </a:solidFill>
                <a:effectLst/>
                <a:latin typeface="+mn-lt"/>
                <a:ea typeface="+mn-ea"/>
                <a:cs typeface="+mn-cs"/>
              </a:rPr>
              <a:t> is een taal ontwikkeld hier aan het departement computerwetenschappen en geeft je alle functionaliteiten van </a:t>
            </a:r>
            <a:r>
              <a:rPr lang="nl-NL" sz="1200" kern="1200" dirty="0" err="1" smtClean="0">
                <a:solidFill>
                  <a:schemeClr val="tx1"/>
                </a:solidFill>
                <a:effectLst/>
                <a:latin typeface="+mn-lt"/>
                <a:ea typeface="+mn-ea"/>
                <a:cs typeface="+mn-cs"/>
              </a:rPr>
              <a:t>ProLog</a:t>
            </a:r>
            <a:r>
              <a:rPr lang="nl-NL" sz="1200" kern="1200" dirty="0" smtClean="0">
                <a:solidFill>
                  <a:schemeClr val="tx1"/>
                </a:solidFill>
                <a:effectLst/>
                <a:latin typeface="+mn-lt"/>
                <a:ea typeface="+mn-ea"/>
                <a:cs typeface="+mn-cs"/>
              </a:rPr>
              <a:t> waarbij je ook nog eens onzekerheden aan de hand van kansen kan toevoegen. De kracht achter </a:t>
            </a:r>
            <a:r>
              <a:rPr lang="nl-NL" sz="1200" kern="1200" dirty="0" err="1" smtClean="0">
                <a:solidFill>
                  <a:schemeClr val="tx1"/>
                </a:solidFill>
                <a:effectLst/>
                <a:latin typeface="+mn-lt"/>
                <a:ea typeface="+mn-ea"/>
                <a:cs typeface="+mn-cs"/>
              </a:rPr>
              <a:t>ProbLog</a:t>
            </a:r>
            <a:r>
              <a:rPr lang="nl-NL" sz="1200" kern="1200" dirty="0" smtClean="0">
                <a:solidFill>
                  <a:schemeClr val="tx1"/>
                </a:solidFill>
                <a:effectLst/>
                <a:latin typeface="+mn-lt"/>
                <a:ea typeface="+mn-ea"/>
                <a:cs typeface="+mn-cs"/>
              </a:rPr>
              <a:t> schuilt in het leerzaam aspect. </a:t>
            </a:r>
            <a:r>
              <a:rPr lang="nl-NL" sz="1200" kern="1200" dirty="0" err="1" smtClean="0">
                <a:solidFill>
                  <a:schemeClr val="tx1"/>
                </a:solidFill>
                <a:effectLst/>
                <a:latin typeface="+mn-lt"/>
                <a:ea typeface="+mn-ea"/>
                <a:cs typeface="+mn-cs"/>
              </a:rPr>
              <a:t>ProbLog</a:t>
            </a:r>
            <a:r>
              <a:rPr lang="nl-NL" sz="1200" kern="1200" dirty="0" smtClean="0">
                <a:solidFill>
                  <a:schemeClr val="tx1"/>
                </a:solidFill>
                <a:effectLst/>
                <a:latin typeface="+mn-lt"/>
                <a:ea typeface="+mn-ea"/>
                <a:cs typeface="+mn-cs"/>
              </a:rPr>
              <a:t> kan marginale kansen leren gegeven bepaalde bewijzen en feiten en uit (partiele) interpretaties. Het neemt je programma met zijn </a:t>
            </a:r>
            <a:r>
              <a:rPr lang="nl-NL" sz="1200" kern="1200" dirty="0" err="1" smtClean="0">
                <a:solidFill>
                  <a:schemeClr val="tx1"/>
                </a:solidFill>
                <a:effectLst/>
                <a:latin typeface="+mn-lt"/>
                <a:ea typeface="+mn-ea"/>
                <a:cs typeface="+mn-cs"/>
              </a:rPr>
              <a:t>queries</a:t>
            </a:r>
            <a:r>
              <a:rPr lang="nl-NL" sz="1200" kern="1200" dirty="0" smtClean="0">
                <a:solidFill>
                  <a:schemeClr val="tx1"/>
                </a:solidFill>
                <a:effectLst/>
                <a:latin typeface="+mn-lt"/>
                <a:ea typeface="+mn-ea"/>
                <a:cs typeface="+mn-cs"/>
              </a:rPr>
              <a:t> en bewijs en converteert dit naar een gewogen booleaanse formule. Dit kan opgelost worden met verscheidene algoritmes. De hele theorie achter </a:t>
            </a:r>
            <a:r>
              <a:rPr lang="nl-NL" sz="1200" kern="1200" dirty="0" err="1" smtClean="0">
                <a:solidFill>
                  <a:schemeClr val="tx1"/>
                </a:solidFill>
                <a:effectLst/>
                <a:latin typeface="+mn-lt"/>
                <a:ea typeface="+mn-ea"/>
                <a:cs typeface="+mn-cs"/>
              </a:rPr>
              <a:t>ProbLog</a:t>
            </a:r>
            <a:r>
              <a:rPr lang="nl-NL" sz="1200" kern="1200" dirty="0" smtClean="0">
                <a:solidFill>
                  <a:schemeClr val="tx1"/>
                </a:solidFill>
                <a:effectLst/>
                <a:latin typeface="+mn-lt"/>
                <a:ea typeface="+mn-ea"/>
                <a:cs typeface="+mn-cs"/>
              </a:rPr>
              <a:t> en zijn inferentie taken zou ons te ver leiden en kan makkelijk nagelezen worden op de site van </a:t>
            </a:r>
            <a:r>
              <a:rPr lang="nl-NL" sz="1200" kern="1200" dirty="0" err="1" smtClean="0">
                <a:solidFill>
                  <a:schemeClr val="tx1"/>
                </a:solidFill>
                <a:effectLst/>
                <a:latin typeface="+mn-lt"/>
                <a:ea typeface="+mn-ea"/>
                <a:cs typeface="+mn-cs"/>
              </a:rPr>
              <a:t>ProbLog</a:t>
            </a:r>
            <a:r>
              <a:rPr lang="nl-NL" sz="1200" kern="1200" dirty="0" smtClean="0">
                <a:solidFill>
                  <a:schemeClr val="tx1"/>
                </a:solidFill>
                <a:effectLst/>
                <a:latin typeface="+mn-lt"/>
                <a:ea typeface="+mn-ea"/>
                <a:cs typeface="+mn-cs"/>
              </a:rPr>
              <a:t> of in de paper die ik hierover heb gelezen. Het leek me interessanter om een verschil te geven tussen de eerste en de tweede, recente versie van </a:t>
            </a:r>
            <a:r>
              <a:rPr lang="nl-NL" sz="1200" kern="1200" dirty="0" err="1" smtClean="0">
                <a:solidFill>
                  <a:schemeClr val="tx1"/>
                </a:solidFill>
                <a:effectLst/>
                <a:latin typeface="+mn-lt"/>
                <a:ea typeface="+mn-ea"/>
                <a:cs typeface="+mn-cs"/>
              </a:rPr>
              <a:t>ProbLog</a:t>
            </a:r>
            <a:r>
              <a:rPr lang="nl-NL" sz="1200" kern="1200" dirty="0" smtClean="0">
                <a:solidFill>
                  <a:schemeClr val="tx1"/>
                </a:solidFill>
                <a:effectLst/>
                <a:latin typeface="+mn-lt"/>
                <a:ea typeface="+mn-ea"/>
                <a:cs typeface="+mn-cs"/>
              </a:rPr>
              <a:t> en een vergelijking te maken met ander programmeertalen.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50503B6-F4CD-DE49-AB30-479371E8558D}" type="slidenum">
              <a:rPr lang="en-US" smtClean="0"/>
              <a:t>20</a:t>
            </a:fld>
            <a:endParaRPr lang="en-US"/>
          </a:p>
        </p:txBody>
      </p:sp>
    </p:spTree>
    <p:extLst>
      <p:ext uri="{BB962C8B-B14F-4D97-AF65-F5344CB8AC3E}">
        <p14:creationId xmlns:p14="http://schemas.microsoft.com/office/powerpoint/2010/main" val="941540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Vergeleken met de meeste andere probabilistische programmeertalen is </a:t>
            </a:r>
            <a:r>
              <a:rPr lang="nl-NL" sz="1200" kern="1200" dirty="0" err="1" smtClean="0">
                <a:solidFill>
                  <a:schemeClr val="tx1"/>
                </a:solidFill>
                <a:effectLst/>
                <a:latin typeface="+mn-lt"/>
                <a:ea typeface="+mn-ea"/>
                <a:cs typeface="+mn-cs"/>
              </a:rPr>
              <a:t>ProbLog</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expresiever</a:t>
            </a:r>
            <a:r>
              <a:rPr lang="nl-NL" sz="1200" kern="1200" dirty="0" smtClean="0">
                <a:solidFill>
                  <a:schemeClr val="tx1"/>
                </a:solidFill>
                <a:effectLst/>
                <a:latin typeface="+mn-lt"/>
                <a:ea typeface="+mn-ea"/>
                <a:cs typeface="+mn-cs"/>
              </a:rPr>
              <a:t> met respect tot regels die niet toegestaan zijn in een programma. Bijvoorbeeld PRISM en ICL stellen de voorwaarde dat regels in een programma niet cyclisch mogen zijn. In </a:t>
            </a:r>
            <a:r>
              <a:rPr lang="nl-NL" sz="1200" kern="1200" dirty="0" err="1" smtClean="0">
                <a:solidFill>
                  <a:schemeClr val="tx1"/>
                </a:solidFill>
                <a:effectLst/>
                <a:latin typeface="+mn-lt"/>
                <a:ea typeface="+mn-ea"/>
                <a:cs typeface="+mn-cs"/>
              </a:rPr>
              <a:t>ProbLog</a:t>
            </a:r>
            <a:r>
              <a:rPr lang="nl-NL" sz="1200" kern="1200" dirty="0" smtClean="0">
                <a:solidFill>
                  <a:schemeClr val="tx1"/>
                </a:solidFill>
                <a:effectLst/>
                <a:latin typeface="+mn-lt"/>
                <a:ea typeface="+mn-ea"/>
                <a:cs typeface="+mn-cs"/>
              </a:rPr>
              <a:t> daarentegen kan dit wel. Een voorbeeld van een cyclische regel is de volgende </a:t>
            </a:r>
            <a:r>
              <a:rPr lang="nl-NL" sz="1200" kern="1200" dirty="0" err="1" smtClean="0">
                <a:solidFill>
                  <a:schemeClr val="tx1"/>
                </a:solidFill>
                <a:effectLst/>
                <a:latin typeface="+mn-lt"/>
                <a:ea typeface="+mn-ea"/>
                <a:cs typeface="+mn-cs"/>
              </a:rPr>
              <a:t>smokes</a:t>
            </a:r>
            <a:r>
              <a:rPr lang="nl-NL" sz="1200" kern="1200" dirty="0" smtClean="0">
                <a:solidFill>
                  <a:schemeClr val="tx1"/>
                </a:solidFill>
                <a:effectLst/>
                <a:latin typeface="+mn-lt"/>
                <a:ea typeface="+mn-ea"/>
                <a:cs typeface="+mn-cs"/>
              </a:rPr>
              <a:t>(X) :- </a:t>
            </a:r>
            <a:r>
              <a:rPr lang="nl-NL" sz="1200" kern="1200" dirty="0" err="1" smtClean="0">
                <a:solidFill>
                  <a:schemeClr val="tx1"/>
                </a:solidFill>
                <a:effectLst/>
                <a:latin typeface="+mn-lt"/>
                <a:ea typeface="+mn-ea"/>
                <a:cs typeface="+mn-cs"/>
              </a:rPr>
              <a:t>smokes</a:t>
            </a:r>
            <a:r>
              <a:rPr lang="nl-NL" sz="1200" kern="1200" dirty="0" smtClean="0">
                <a:solidFill>
                  <a:schemeClr val="tx1"/>
                </a:solidFill>
                <a:effectLst/>
                <a:latin typeface="+mn-lt"/>
                <a:ea typeface="+mn-ea"/>
                <a:cs typeface="+mn-cs"/>
              </a:rPr>
              <a:t>(Y), </a:t>
            </a:r>
            <a:r>
              <a:rPr lang="nl-NL" sz="1200" kern="1200" dirty="0" err="1" smtClean="0">
                <a:solidFill>
                  <a:schemeClr val="tx1"/>
                </a:solidFill>
                <a:effectLst/>
                <a:latin typeface="+mn-lt"/>
                <a:ea typeface="+mn-ea"/>
                <a:cs typeface="+mn-cs"/>
              </a:rPr>
              <a:t>influences</a:t>
            </a:r>
            <a:r>
              <a:rPr lang="nl-NL" sz="1200" kern="1200" dirty="0" smtClean="0">
                <a:solidFill>
                  <a:schemeClr val="tx1"/>
                </a:solidFill>
                <a:effectLst/>
                <a:latin typeface="+mn-lt"/>
                <a:ea typeface="+mn-ea"/>
                <a:cs typeface="+mn-cs"/>
              </a:rPr>
              <a:t>(Y,X). PRISM stelt ook de voorwaarde dat regels met unificerende </a:t>
            </a:r>
            <a:r>
              <a:rPr lang="nl-NL" sz="1200" kern="1200" dirty="0" err="1" smtClean="0">
                <a:solidFill>
                  <a:schemeClr val="tx1"/>
                </a:solidFill>
                <a:effectLst/>
                <a:latin typeface="+mn-lt"/>
                <a:ea typeface="+mn-ea"/>
                <a:cs typeface="+mn-cs"/>
              </a:rPr>
              <a:t>heads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mutual</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exclusive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bodies</a:t>
            </a:r>
            <a:r>
              <a:rPr lang="nl-NL" sz="1200" kern="1200" dirty="0" smtClean="0">
                <a:solidFill>
                  <a:schemeClr val="tx1"/>
                </a:solidFill>
                <a:effectLst/>
                <a:latin typeface="+mn-lt"/>
                <a:ea typeface="+mn-ea"/>
                <a:cs typeface="+mn-cs"/>
              </a:rPr>
              <a:t> hebben. Dit wil dus zeggen dat ten hoogste een van de </a:t>
            </a:r>
            <a:r>
              <a:rPr lang="nl-NL" sz="1200" kern="1200" dirty="0" err="1" smtClean="0">
                <a:solidFill>
                  <a:schemeClr val="tx1"/>
                </a:solidFill>
                <a:effectLst/>
                <a:latin typeface="+mn-lt"/>
                <a:ea typeface="+mn-ea"/>
                <a:cs typeface="+mn-cs"/>
              </a:rPr>
              <a:t>bodies</a:t>
            </a:r>
            <a:r>
              <a:rPr lang="nl-NL" sz="1200" kern="1200" dirty="0" smtClean="0">
                <a:solidFill>
                  <a:schemeClr val="tx1"/>
                </a:solidFill>
                <a:effectLst/>
                <a:latin typeface="+mn-lt"/>
                <a:ea typeface="+mn-ea"/>
                <a:cs typeface="+mn-cs"/>
              </a:rPr>
              <a:t> waar kan zijn, maar geen twee tegelijk. Voorbeeld hiervan is de volgende: alarm :- </a:t>
            </a:r>
            <a:r>
              <a:rPr lang="nl-NL" sz="1200" kern="1200" dirty="0" err="1" smtClean="0">
                <a:solidFill>
                  <a:schemeClr val="tx1"/>
                </a:solidFill>
                <a:effectLst/>
                <a:latin typeface="+mn-lt"/>
                <a:ea typeface="+mn-ea"/>
                <a:cs typeface="+mn-cs"/>
              </a:rPr>
              <a:t>burglary</a:t>
            </a:r>
            <a:r>
              <a:rPr lang="nl-NL" sz="1200" kern="1200" dirty="0" smtClean="0">
                <a:solidFill>
                  <a:schemeClr val="tx1"/>
                </a:solidFill>
                <a:effectLst/>
                <a:latin typeface="+mn-lt"/>
                <a:ea typeface="+mn-ea"/>
                <a:cs typeface="+mn-cs"/>
              </a:rPr>
              <a:t>, alarm :- </a:t>
            </a:r>
            <a:r>
              <a:rPr lang="nl-NL" sz="1200" kern="1200" dirty="0" err="1" smtClean="0">
                <a:solidFill>
                  <a:schemeClr val="tx1"/>
                </a:solidFill>
                <a:effectLst/>
                <a:latin typeface="+mn-lt"/>
                <a:ea typeface="+mn-ea"/>
                <a:cs typeface="+mn-cs"/>
              </a:rPr>
              <a:t>earthquake</a:t>
            </a:r>
            <a:r>
              <a:rPr lang="nl-NL" sz="1200" kern="1200" dirty="0" smtClean="0">
                <a:solidFill>
                  <a:schemeClr val="tx1"/>
                </a:solidFill>
                <a:effectLst/>
                <a:latin typeface="+mn-lt"/>
                <a:ea typeface="+mn-ea"/>
                <a:cs typeface="+mn-cs"/>
              </a:rPr>
              <a:t>. Hierin wordt gesteld dat een alarm kan afgaan door een inbraak of een aardbeving of beide. Dit zou niet kunnen in PRISM. ProbLog2 is nog eens uitzonderlijk daar het met meerder </a:t>
            </a:r>
            <a:r>
              <a:rPr lang="nl-NL" sz="1200" kern="1200" dirty="0" err="1" smtClean="0">
                <a:solidFill>
                  <a:schemeClr val="tx1"/>
                </a:solidFill>
                <a:effectLst/>
                <a:latin typeface="+mn-lt"/>
                <a:ea typeface="+mn-ea"/>
                <a:cs typeface="+mn-cs"/>
              </a:rPr>
              <a:t>queries</a:t>
            </a:r>
            <a:r>
              <a:rPr lang="nl-NL" sz="1200" kern="1200" dirty="0" smtClean="0">
                <a:solidFill>
                  <a:schemeClr val="tx1"/>
                </a:solidFill>
                <a:effectLst/>
                <a:latin typeface="+mn-lt"/>
                <a:ea typeface="+mn-ea"/>
                <a:cs typeface="+mn-cs"/>
              </a:rPr>
              <a:t> tegelijk kan rekening houden. Zo is ProbLog2 eigenlijk een mooie hybride van vele andere </a:t>
            </a:r>
            <a:r>
              <a:rPr lang="nl-NL" sz="1200" kern="1200" dirty="0" err="1" smtClean="0">
                <a:solidFill>
                  <a:schemeClr val="tx1"/>
                </a:solidFill>
                <a:effectLst/>
                <a:latin typeface="+mn-lt"/>
                <a:ea typeface="+mn-ea"/>
                <a:cs typeface="+mn-cs"/>
              </a:rPr>
              <a:t>probalistische</a:t>
            </a:r>
            <a:r>
              <a:rPr lang="nl-NL" sz="1200" kern="1200" dirty="0" smtClean="0">
                <a:solidFill>
                  <a:schemeClr val="tx1"/>
                </a:solidFill>
                <a:effectLst/>
                <a:latin typeface="+mn-lt"/>
                <a:ea typeface="+mn-ea"/>
                <a:cs typeface="+mn-cs"/>
              </a:rPr>
              <a:t> programmeertalen.</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50503B6-F4CD-DE49-AB30-479371E8558D}" type="slidenum">
              <a:rPr lang="en-US" smtClean="0"/>
              <a:t>21</a:t>
            </a:fld>
            <a:endParaRPr lang="en-US"/>
          </a:p>
        </p:txBody>
      </p:sp>
    </p:spTree>
    <p:extLst>
      <p:ext uri="{BB962C8B-B14F-4D97-AF65-F5344CB8AC3E}">
        <p14:creationId xmlns:p14="http://schemas.microsoft.com/office/powerpoint/2010/main" val="788044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Vergeleken met de meeste andere probabilistische programmeertalen is </a:t>
            </a:r>
            <a:r>
              <a:rPr lang="nl-NL" sz="1200" kern="1200" dirty="0" err="1" smtClean="0">
                <a:solidFill>
                  <a:schemeClr val="tx1"/>
                </a:solidFill>
                <a:effectLst/>
                <a:latin typeface="+mn-lt"/>
                <a:ea typeface="+mn-ea"/>
                <a:cs typeface="+mn-cs"/>
              </a:rPr>
              <a:t>ProbLog</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expresiever</a:t>
            </a:r>
            <a:r>
              <a:rPr lang="nl-NL" sz="1200" kern="1200" dirty="0" smtClean="0">
                <a:solidFill>
                  <a:schemeClr val="tx1"/>
                </a:solidFill>
                <a:effectLst/>
                <a:latin typeface="+mn-lt"/>
                <a:ea typeface="+mn-ea"/>
                <a:cs typeface="+mn-cs"/>
              </a:rPr>
              <a:t> met respect tot regels die niet toegestaan zijn in een programma. Bijvoorbeeld PRISM en ICL stellen de voorwaarde dat regels in een programma niet cyclisch mogen zijn. In </a:t>
            </a:r>
            <a:r>
              <a:rPr lang="nl-NL" sz="1200" kern="1200" dirty="0" err="1" smtClean="0">
                <a:solidFill>
                  <a:schemeClr val="tx1"/>
                </a:solidFill>
                <a:effectLst/>
                <a:latin typeface="+mn-lt"/>
                <a:ea typeface="+mn-ea"/>
                <a:cs typeface="+mn-cs"/>
              </a:rPr>
              <a:t>ProbLog</a:t>
            </a:r>
            <a:r>
              <a:rPr lang="nl-NL" sz="1200" kern="1200" dirty="0" smtClean="0">
                <a:solidFill>
                  <a:schemeClr val="tx1"/>
                </a:solidFill>
                <a:effectLst/>
                <a:latin typeface="+mn-lt"/>
                <a:ea typeface="+mn-ea"/>
                <a:cs typeface="+mn-cs"/>
              </a:rPr>
              <a:t> daarentegen kan dit wel. Een voorbeeld van een cyclische regel is de volgende </a:t>
            </a:r>
            <a:r>
              <a:rPr lang="nl-NL" sz="1200" kern="1200" dirty="0" err="1" smtClean="0">
                <a:solidFill>
                  <a:schemeClr val="tx1"/>
                </a:solidFill>
                <a:effectLst/>
                <a:latin typeface="+mn-lt"/>
                <a:ea typeface="+mn-ea"/>
                <a:cs typeface="+mn-cs"/>
              </a:rPr>
              <a:t>smokes</a:t>
            </a:r>
            <a:r>
              <a:rPr lang="nl-NL" sz="1200" kern="1200" dirty="0" smtClean="0">
                <a:solidFill>
                  <a:schemeClr val="tx1"/>
                </a:solidFill>
                <a:effectLst/>
                <a:latin typeface="+mn-lt"/>
                <a:ea typeface="+mn-ea"/>
                <a:cs typeface="+mn-cs"/>
              </a:rPr>
              <a:t>(X) :- </a:t>
            </a:r>
            <a:r>
              <a:rPr lang="nl-NL" sz="1200" kern="1200" dirty="0" err="1" smtClean="0">
                <a:solidFill>
                  <a:schemeClr val="tx1"/>
                </a:solidFill>
                <a:effectLst/>
                <a:latin typeface="+mn-lt"/>
                <a:ea typeface="+mn-ea"/>
                <a:cs typeface="+mn-cs"/>
              </a:rPr>
              <a:t>smokes</a:t>
            </a:r>
            <a:r>
              <a:rPr lang="nl-NL" sz="1200" kern="1200" dirty="0" smtClean="0">
                <a:solidFill>
                  <a:schemeClr val="tx1"/>
                </a:solidFill>
                <a:effectLst/>
                <a:latin typeface="+mn-lt"/>
                <a:ea typeface="+mn-ea"/>
                <a:cs typeface="+mn-cs"/>
              </a:rPr>
              <a:t>(Y), </a:t>
            </a:r>
            <a:r>
              <a:rPr lang="nl-NL" sz="1200" kern="1200" dirty="0" err="1" smtClean="0">
                <a:solidFill>
                  <a:schemeClr val="tx1"/>
                </a:solidFill>
                <a:effectLst/>
                <a:latin typeface="+mn-lt"/>
                <a:ea typeface="+mn-ea"/>
                <a:cs typeface="+mn-cs"/>
              </a:rPr>
              <a:t>influences</a:t>
            </a:r>
            <a:r>
              <a:rPr lang="nl-NL" sz="1200" kern="1200" dirty="0" smtClean="0">
                <a:solidFill>
                  <a:schemeClr val="tx1"/>
                </a:solidFill>
                <a:effectLst/>
                <a:latin typeface="+mn-lt"/>
                <a:ea typeface="+mn-ea"/>
                <a:cs typeface="+mn-cs"/>
              </a:rPr>
              <a:t>(Y,X). PRISM stelt ook de voorwaarde dat regels met unificerende </a:t>
            </a:r>
            <a:r>
              <a:rPr lang="nl-NL" sz="1200" kern="1200" dirty="0" err="1" smtClean="0">
                <a:solidFill>
                  <a:schemeClr val="tx1"/>
                </a:solidFill>
                <a:effectLst/>
                <a:latin typeface="+mn-lt"/>
                <a:ea typeface="+mn-ea"/>
                <a:cs typeface="+mn-cs"/>
              </a:rPr>
              <a:t>heads</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mutual</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exclusive</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bodies</a:t>
            </a:r>
            <a:r>
              <a:rPr lang="nl-NL" sz="1200" kern="1200" dirty="0" smtClean="0">
                <a:solidFill>
                  <a:schemeClr val="tx1"/>
                </a:solidFill>
                <a:effectLst/>
                <a:latin typeface="+mn-lt"/>
                <a:ea typeface="+mn-ea"/>
                <a:cs typeface="+mn-cs"/>
              </a:rPr>
              <a:t> hebben. Dit wil dus zeggen dat ten hoogste een van de </a:t>
            </a:r>
            <a:r>
              <a:rPr lang="nl-NL" sz="1200" kern="1200" dirty="0" err="1" smtClean="0">
                <a:solidFill>
                  <a:schemeClr val="tx1"/>
                </a:solidFill>
                <a:effectLst/>
                <a:latin typeface="+mn-lt"/>
                <a:ea typeface="+mn-ea"/>
                <a:cs typeface="+mn-cs"/>
              </a:rPr>
              <a:t>bodies</a:t>
            </a:r>
            <a:r>
              <a:rPr lang="nl-NL" sz="1200" kern="1200" dirty="0" smtClean="0">
                <a:solidFill>
                  <a:schemeClr val="tx1"/>
                </a:solidFill>
                <a:effectLst/>
                <a:latin typeface="+mn-lt"/>
                <a:ea typeface="+mn-ea"/>
                <a:cs typeface="+mn-cs"/>
              </a:rPr>
              <a:t> waar kan zijn, maar geen twee tegelijk. Voorbeeld hiervan is de volgende: alarm :- </a:t>
            </a:r>
            <a:r>
              <a:rPr lang="nl-NL" sz="1200" kern="1200" dirty="0" err="1" smtClean="0">
                <a:solidFill>
                  <a:schemeClr val="tx1"/>
                </a:solidFill>
                <a:effectLst/>
                <a:latin typeface="+mn-lt"/>
                <a:ea typeface="+mn-ea"/>
                <a:cs typeface="+mn-cs"/>
              </a:rPr>
              <a:t>burglary</a:t>
            </a:r>
            <a:r>
              <a:rPr lang="nl-NL" sz="1200" kern="1200" dirty="0" smtClean="0">
                <a:solidFill>
                  <a:schemeClr val="tx1"/>
                </a:solidFill>
                <a:effectLst/>
                <a:latin typeface="+mn-lt"/>
                <a:ea typeface="+mn-ea"/>
                <a:cs typeface="+mn-cs"/>
              </a:rPr>
              <a:t>, alarm :- </a:t>
            </a:r>
            <a:r>
              <a:rPr lang="nl-NL" sz="1200" kern="1200" dirty="0" err="1" smtClean="0">
                <a:solidFill>
                  <a:schemeClr val="tx1"/>
                </a:solidFill>
                <a:effectLst/>
                <a:latin typeface="+mn-lt"/>
                <a:ea typeface="+mn-ea"/>
                <a:cs typeface="+mn-cs"/>
              </a:rPr>
              <a:t>earthquake</a:t>
            </a:r>
            <a:r>
              <a:rPr lang="nl-NL" sz="1200" kern="1200" dirty="0" smtClean="0">
                <a:solidFill>
                  <a:schemeClr val="tx1"/>
                </a:solidFill>
                <a:effectLst/>
                <a:latin typeface="+mn-lt"/>
                <a:ea typeface="+mn-ea"/>
                <a:cs typeface="+mn-cs"/>
              </a:rPr>
              <a:t>. Hierin wordt gesteld dat een alarm kan afgaan door een inbraak of een aardbeving of beide. Dit zou niet kunnen in PRISM. ProbLog2 is nog eens uitzonderlijk daar het met meerder </a:t>
            </a:r>
            <a:r>
              <a:rPr lang="nl-NL" sz="1200" kern="1200" dirty="0" err="1" smtClean="0">
                <a:solidFill>
                  <a:schemeClr val="tx1"/>
                </a:solidFill>
                <a:effectLst/>
                <a:latin typeface="+mn-lt"/>
                <a:ea typeface="+mn-ea"/>
                <a:cs typeface="+mn-cs"/>
              </a:rPr>
              <a:t>queries</a:t>
            </a:r>
            <a:r>
              <a:rPr lang="nl-NL" sz="1200" kern="1200" dirty="0" smtClean="0">
                <a:solidFill>
                  <a:schemeClr val="tx1"/>
                </a:solidFill>
                <a:effectLst/>
                <a:latin typeface="+mn-lt"/>
                <a:ea typeface="+mn-ea"/>
                <a:cs typeface="+mn-cs"/>
              </a:rPr>
              <a:t> tegelijk kan rekening houden. Zo is ProbLog2 eigenlijk een mooie hybride van vele andere </a:t>
            </a:r>
            <a:r>
              <a:rPr lang="nl-NL" sz="1200" kern="1200" dirty="0" err="1" smtClean="0">
                <a:solidFill>
                  <a:schemeClr val="tx1"/>
                </a:solidFill>
                <a:effectLst/>
                <a:latin typeface="+mn-lt"/>
                <a:ea typeface="+mn-ea"/>
                <a:cs typeface="+mn-cs"/>
              </a:rPr>
              <a:t>probalistische</a:t>
            </a:r>
            <a:r>
              <a:rPr lang="nl-NL" sz="1200" kern="1200" dirty="0" smtClean="0">
                <a:solidFill>
                  <a:schemeClr val="tx1"/>
                </a:solidFill>
                <a:effectLst/>
                <a:latin typeface="+mn-lt"/>
                <a:ea typeface="+mn-ea"/>
                <a:cs typeface="+mn-cs"/>
              </a:rPr>
              <a:t> programmeertalen.</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50503B6-F4CD-DE49-AB30-479371E8558D}" type="slidenum">
              <a:rPr lang="en-US" smtClean="0"/>
              <a:t>22</a:t>
            </a:fld>
            <a:endParaRPr lang="en-US"/>
          </a:p>
        </p:txBody>
      </p:sp>
    </p:spTree>
    <p:extLst>
      <p:ext uri="{BB962C8B-B14F-4D97-AF65-F5344CB8AC3E}">
        <p14:creationId xmlns:p14="http://schemas.microsoft.com/office/powerpoint/2010/main" val="8556362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0503B6-F4CD-DE49-AB30-479371E8558D}" type="slidenum">
              <a:rPr lang="en-US" smtClean="0"/>
              <a:t>24</a:t>
            </a:fld>
            <a:endParaRPr lang="en-US"/>
          </a:p>
        </p:txBody>
      </p:sp>
    </p:spTree>
    <p:extLst>
      <p:ext uri="{BB962C8B-B14F-4D97-AF65-F5344CB8AC3E}">
        <p14:creationId xmlns:p14="http://schemas.microsoft.com/office/powerpoint/2010/main" val="9121946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Tenslotte rest er mij nog te vertellen hoe ik denk dat </a:t>
            </a:r>
            <a:r>
              <a:rPr lang="nl-NL" sz="1200" kern="1200" dirty="0" err="1" smtClean="0">
                <a:solidFill>
                  <a:schemeClr val="tx1"/>
                </a:solidFill>
                <a:effectLst/>
                <a:latin typeface="+mn-lt"/>
                <a:ea typeface="+mn-ea"/>
                <a:cs typeface="+mn-cs"/>
              </a:rPr>
              <a:t>ProbLog</a:t>
            </a:r>
            <a:r>
              <a:rPr lang="nl-NL" sz="1200" kern="1200" dirty="0" smtClean="0">
                <a:solidFill>
                  <a:schemeClr val="tx1"/>
                </a:solidFill>
                <a:effectLst/>
                <a:latin typeface="+mn-lt"/>
                <a:ea typeface="+mn-ea"/>
                <a:cs typeface="+mn-cs"/>
              </a:rPr>
              <a:t> toepasbaar zou zijn op het gebied van PCG. Dit leek me op het eerste zicht nogal evident. Je maakt bepaalde </a:t>
            </a:r>
            <a:r>
              <a:rPr lang="nl-NL" sz="1200" kern="1200" dirty="0" err="1" smtClean="0">
                <a:solidFill>
                  <a:schemeClr val="tx1"/>
                </a:solidFill>
                <a:effectLst/>
                <a:latin typeface="+mn-lt"/>
                <a:ea typeface="+mn-ea"/>
                <a:cs typeface="+mn-cs"/>
              </a:rPr>
              <a:t>ProbLog</a:t>
            </a:r>
            <a:r>
              <a:rPr lang="nl-NL" sz="1200" kern="1200" dirty="0" smtClean="0">
                <a:solidFill>
                  <a:schemeClr val="tx1"/>
                </a:solidFill>
                <a:effectLst/>
                <a:latin typeface="+mn-lt"/>
                <a:ea typeface="+mn-ea"/>
                <a:cs typeface="+mn-cs"/>
              </a:rPr>
              <a:t> regels die een kans geven aan bijvoorbeeld de verhouding muren en wandelpad, of monsters, of hoeveel centjes er te rapen vallen. Dit is echter volgens mij slechts een tipje van de sluier en ik vermoed, wel ik ben vrij zeker dat er veel meer kan verwezenlijkt worden met </a:t>
            </a:r>
            <a:r>
              <a:rPr lang="nl-NL" sz="1200" kern="1200" dirty="0" err="1" smtClean="0">
                <a:solidFill>
                  <a:schemeClr val="tx1"/>
                </a:solidFill>
                <a:effectLst/>
                <a:latin typeface="+mn-lt"/>
                <a:ea typeface="+mn-ea"/>
                <a:cs typeface="+mn-cs"/>
              </a:rPr>
              <a:t>ProbLog</a:t>
            </a:r>
            <a:r>
              <a:rPr lang="nl-NL" sz="1200" kern="1200" dirty="0" smtClean="0">
                <a:solidFill>
                  <a:schemeClr val="tx1"/>
                </a:solidFill>
                <a:effectLst/>
                <a:latin typeface="+mn-lt"/>
                <a:ea typeface="+mn-ea"/>
                <a:cs typeface="+mn-cs"/>
              </a:rPr>
              <a:t>. Ik heb bijvoorbeeld vrij laat ontdekt hoe </a:t>
            </a:r>
            <a:r>
              <a:rPr lang="nl-NL" sz="1200" kern="1200" dirty="0" err="1" smtClean="0">
                <a:solidFill>
                  <a:schemeClr val="tx1"/>
                </a:solidFill>
                <a:effectLst/>
                <a:latin typeface="+mn-lt"/>
                <a:ea typeface="+mn-ea"/>
                <a:cs typeface="+mn-cs"/>
              </a:rPr>
              <a:t>ProbLog</a:t>
            </a:r>
            <a:r>
              <a:rPr lang="nl-NL" sz="1200" kern="1200" dirty="0" smtClean="0">
                <a:solidFill>
                  <a:schemeClr val="tx1"/>
                </a:solidFill>
                <a:effectLst/>
                <a:latin typeface="+mn-lt"/>
                <a:ea typeface="+mn-ea"/>
                <a:cs typeface="+mn-cs"/>
              </a:rPr>
              <a:t> leert en hoe goed het daar in is. Je kan op deze manier misschien werelden en levels creëren afhankelijk van de speelstijl van de speler. Duurt het de speler soms te lang om bijvoorbeeld om een bepaald voorwerp te vinden, zorg ervoor dat in het volgende level dit voorwerp een pak eenvoudiger te vinden is of net niet. Neemt de speler bijvoorbeeld op een T-splitsing het vaakst de afslag naar links, zorg er dan voor dat deze afslag nergens naar lijdt, of net wel, afhankelijk van hoe moeilijk je het de speler wil maken.</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50503B6-F4CD-DE49-AB30-479371E8558D}" type="slidenum">
              <a:rPr lang="en-US" smtClean="0"/>
              <a:t>25</a:t>
            </a:fld>
            <a:endParaRPr lang="en-US"/>
          </a:p>
        </p:txBody>
      </p:sp>
    </p:spTree>
    <p:extLst>
      <p:ext uri="{BB962C8B-B14F-4D97-AF65-F5344CB8AC3E}">
        <p14:creationId xmlns:p14="http://schemas.microsoft.com/office/powerpoint/2010/main" val="20936553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0503B6-F4CD-DE49-AB30-479371E8558D}" type="slidenum">
              <a:rPr lang="en-US" smtClean="0"/>
              <a:t>26</a:t>
            </a:fld>
            <a:endParaRPr lang="en-US"/>
          </a:p>
        </p:txBody>
      </p:sp>
    </p:spTree>
    <p:extLst>
      <p:ext uri="{BB962C8B-B14F-4D97-AF65-F5344CB8AC3E}">
        <p14:creationId xmlns:p14="http://schemas.microsoft.com/office/powerpoint/2010/main" val="1577418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0503B6-F4CD-DE49-AB30-479371E8558D}" type="slidenum">
              <a:rPr lang="en-US" smtClean="0"/>
              <a:t>3</a:t>
            </a:fld>
            <a:endParaRPr lang="en-US"/>
          </a:p>
        </p:txBody>
      </p:sp>
    </p:spTree>
    <p:extLst>
      <p:ext uri="{BB962C8B-B14F-4D97-AF65-F5344CB8AC3E}">
        <p14:creationId xmlns:p14="http://schemas.microsoft.com/office/powerpoint/2010/main" val="172623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Zonder meer, zal ik nu van start gaan met een korte schets te geven wat er in mijn papers precies werd behandeld. In mijn papers wordt vooral gepraat over het generen van simpele game content zoals doolhoven en kerkers. Hoewel dit in de papers maar eenvoudige voorbeelden zijn, is het ook voor de hand liggend dat dergelijke algoritmes en denkpatronen zeker ook gebruikt worden bij het creëren van grotere, complexere spellen. In mijn papers behandelt men vooral de aanpak waarbij gebruik gemaakt wordt van </a:t>
            </a:r>
            <a:r>
              <a:rPr lang="nl-NL" sz="1200" kern="1200" dirty="0" err="1" smtClean="0">
                <a:solidFill>
                  <a:schemeClr val="tx1"/>
                </a:solidFill>
                <a:effectLst/>
                <a:latin typeface="+mn-lt"/>
                <a:ea typeface="+mn-ea"/>
                <a:cs typeface="+mn-cs"/>
              </a:rPr>
              <a:t>declaratieve</a:t>
            </a:r>
            <a:r>
              <a:rPr lang="nl-NL" sz="1200" kern="1200" dirty="0" smtClean="0">
                <a:solidFill>
                  <a:schemeClr val="tx1"/>
                </a:solidFill>
                <a:effectLst/>
                <a:latin typeface="+mn-lt"/>
                <a:ea typeface="+mn-ea"/>
                <a:cs typeface="+mn-cs"/>
              </a:rPr>
              <a:t> talen, zoals </a:t>
            </a:r>
            <a:r>
              <a:rPr lang="nl-NL" sz="1200" kern="1200" dirty="0" err="1" smtClean="0">
                <a:solidFill>
                  <a:schemeClr val="tx1"/>
                </a:solidFill>
                <a:effectLst/>
                <a:latin typeface="+mn-lt"/>
                <a:ea typeface="+mn-ea"/>
                <a:cs typeface="+mn-cs"/>
              </a:rPr>
              <a:t>AnsProLog</a:t>
            </a:r>
            <a:r>
              <a:rPr lang="nl-NL" sz="1200" kern="1200" dirty="0" smtClean="0">
                <a:solidFill>
                  <a:schemeClr val="tx1"/>
                </a:solidFill>
                <a:effectLst/>
                <a:latin typeface="+mn-lt"/>
                <a:ea typeface="+mn-ea"/>
                <a:cs typeface="+mn-cs"/>
              </a:rPr>
              <a:t> en andere varianten of talen zoals </a:t>
            </a:r>
            <a:r>
              <a:rPr lang="nl-NL" sz="1200" kern="1200" dirty="0" err="1" smtClean="0">
                <a:solidFill>
                  <a:schemeClr val="tx1"/>
                </a:solidFill>
                <a:effectLst/>
                <a:latin typeface="+mn-lt"/>
                <a:ea typeface="+mn-ea"/>
                <a:cs typeface="+mn-cs"/>
              </a:rPr>
              <a:t>ProLog</a:t>
            </a:r>
            <a:r>
              <a:rPr lang="nl-NL" sz="1200" kern="1200" dirty="0" smtClean="0">
                <a:solidFill>
                  <a:schemeClr val="tx1"/>
                </a:solidFill>
                <a:effectLst/>
                <a:latin typeface="+mn-lt"/>
                <a:ea typeface="+mn-ea"/>
                <a:cs typeface="+mn-cs"/>
              </a:rPr>
              <a:t>. Hoewel het grafische aspect minder aan bod komt, krijg je toch een heel goed beeld van hoe je zelfs met pure ASCII-tekens een doolhof en of kerker kan construeren.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50503B6-F4CD-DE49-AB30-479371E8558D}" type="slidenum">
              <a:rPr lang="en-US" smtClean="0"/>
              <a:t>4</a:t>
            </a:fld>
            <a:endParaRPr lang="en-US"/>
          </a:p>
        </p:txBody>
      </p:sp>
    </p:spTree>
    <p:extLst>
      <p:ext uri="{BB962C8B-B14F-4D97-AF65-F5344CB8AC3E}">
        <p14:creationId xmlns:p14="http://schemas.microsoft.com/office/powerpoint/2010/main" val="1805620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Voor het begrijpen van mijn papers was een basiskennis van </a:t>
            </a:r>
            <a:r>
              <a:rPr lang="nl-NL" sz="1200" kern="1200" dirty="0" err="1" smtClean="0">
                <a:solidFill>
                  <a:schemeClr val="tx1"/>
                </a:solidFill>
                <a:effectLst/>
                <a:latin typeface="+mn-lt"/>
                <a:ea typeface="+mn-ea"/>
                <a:cs typeface="+mn-cs"/>
              </a:rPr>
              <a:t>Prolog</a:t>
            </a:r>
            <a:r>
              <a:rPr lang="nl-NL" sz="1200" kern="1200" dirty="0" smtClean="0">
                <a:solidFill>
                  <a:schemeClr val="tx1"/>
                </a:solidFill>
                <a:effectLst/>
                <a:latin typeface="+mn-lt"/>
                <a:ea typeface="+mn-ea"/>
                <a:cs typeface="+mn-cs"/>
              </a:rPr>
              <a:t> vereist. Men behandelt op een gegeven moment ook een vorm van automaten in de tekst die gebruikt worden om bepaalde </a:t>
            </a:r>
            <a:r>
              <a:rPr lang="nl-NL" sz="1200" kern="1200" dirty="0" err="1" smtClean="0">
                <a:solidFill>
                  <a:schemeClr val="tx1"/>
                </a:solidFill>
                <a:effectLst/>
                <a:latin typeface="+mn-lt"/>
                <a:ea typeface="+mn-ea"/>
                <a:cs typeface="+mn-cs"/>
              </a:rPr>
              <a:t>maps</a:t>
            </a:r>
            <a:r>
              <a:rPr lang="nl-NL" sz="1200" kern="1200" dirty="0" smtClean="0">
                <a:solidFill>
                  <a:schemeClr val="tx1"/>
                </a:solidFill>
                <a:effectLst/>
                <a:latin typeface="+mn-lt"/>
                <a:ea typeface="+mn-ea"/>
                <a:cs typeface="+mn-cs"/>
              </a:rPr>
              <a:t> te genereren, en daarvoor kwam mijn kennis van automaten uit fundamenten van de informatica en automaten en berekenbaarheid erg van pas. Zoals nu wel zal opvallen, zijn mijn papers meer naar de theoretische en minder naar de praktische kant gericht, desalniettemin heeft het mij echt wel inzicht gegeven hoe je zelf een kerker of doolhof zou generen moest je zelf een spel willen ontwikkelen. Ik heb 3 papers gelezen die meer handelden over het effectieve genereren van speelwerelden en 1 paper, die van de KU Leuven zelfs was, die in mijn ogen van iets hoger niveau was, behandelde het onderwerp over inferentie en ‘leren’ in probabilistische programmeertalen aan de hand van gewogen booleaanse formules. Deze laatste kwam wel erg van pas om </a:t>
            </a:r>
            <a:r>
              <a:rPr lang="nl-NL" sz="1200" kern="1200" dirty="0" err="1" smtClean="0">
                <a:solidFill>
                  <a:schemeClr val="tx1"/>
                </a:solidFill>
                <a:effectLst/>
                <a:latin typeface="+mn-lt"/>
                <a:ea typeface="+mn-ea"/>
                <a:cs typeface="+mn-cs"/>
              </a:rPr>
              <a:t>ProbLog</a:t>
            </a:r>
            <a:r>
              <a:rPr lang="nl-NL" sz="1200" kern="1200" dirty="0" smtClean="0">
                <a:solidFill>
                  <a:schemeClr val="tx1"/>
                </a:solidFill>
                <a:effectLst/>
                <a:latin typeface="+mn-lt"/>
                <a:ea typeface="+mn-ea"/>
                <a:cs typeface="+mn-cs"/>
              </a:rPr>
              <a:t> beter te begrijpen en in te zien “hoe” </a:t>
            </a:r>
            <a:r>
              <a:rPr lang="nl-NL" sz="1200" kern="1200" dirty="0" err="1" smtClean="0">
                <a:solidFill>
                  <a:schemeClr val="tx1"/>
                </a:solidFill>
                <a:effectLst/>
                <a:latin typeface="+mn-lt"/>
                <a:ea typeface="+mn-ea"/>
                <a:cs typeface="+mn-cs"/>
              </a:rPr>
              <a:t>ProbLog</a:t>
            </a:r>
            <a:r>
              <a:rPr lang="nl-NL" sz="1200" kern="1200" dirty="0" smtClean="0">
                <a:solidFill>
                  <a:schemeClr val="tx1"/>
                </a:solidFill>
                <a:effectLst/>
                <a:latin typeface="+mn-lt"/>
                <a:ea typeface="+mn-ea"/>
                <a:cs typeface="+mn-cs"/>
              </a:rPr>
              <a:t> deze kansen verwerkt onder de motorkap.</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50503B6-F4CD-DE49-AB30-479371E8558D}" type="slidenum">
              <a:rPr lang="en-US" smtClean="0"/>
              <a:t>5</a:t>
            </a:fld>
            <a:endParaRPr lang="en-US"/>
          </a:p>
        </p:txBody>
      </p:sp>
    </p:spTree>
    <p:extLst>
      <p:ext uri="{BB962C8B-B14F-4D97-AF65-F5344CB8AC3E}">
        <p14:creationId xmlns:p14="http://schemas.microsoft.com/office/powerpoint/2010/main" val="1832237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Als afsluiter van deze inleiding wil ik nog snel even herhalen wat </a:t>
            </a:r>
            <a:r>
              <a:rPr lang="nl-NL" sz="1200" kern="1200" dirty="0" err="1" smtClean="0">
                <a:solidFill>
                  <a:schemeClr val="tx1"/>
                </a:solidFill>
                <a:effectLst/>
                <a:latin typeface="+mn-lt"/>
                <a:ea typeface="+mn-ea"/>
                <a:cs typeface="+mn-cs"/>
              </a:rPr>
              <a:t>declaratief</a:t>
            </a:r>
            <a:r>
              <a:rPr lang="nl-NL" sz="1200" kern="1200" dirty="0" smtClean="0">
                <a:solidFill>
                  <a:schemeClr val="tx1"/>
                </a:solidFill>
                <a:effectLst/>
                <a:latin typeface="+mn-lt"/>
                <a:ea typeface="+mn-ea"/>
                <a:cs typeface="+mn-cs"/>
              </a:rPr>
              <a:t> programmeren juist is. Op het eerste zicht is het misschien raar dat je een logische of dus </a:t>
            </a:r>
            <a:r>
              <a:rPr lang="nl-NL" sz="1200" kern="1200" dirty="0" err="1" smtClean="0">
                <a:solidFill>
                  <a:schemeClr val="tx1"/>
                </a:solidFill>
                <a:effectLst/>
                <a:latin typeface="+mn-lt"/>
                <a:ea typeface="+mn-ea"/>
                <a:cs typeface="+mn-cs"/>
              </a:rPr>
              <a:t>declaratieve</a:t>
            </a:r>
            <a:r>
              <a:rPr lang="nl-NL" sz="1200" kern="1200" dirty="0" smtClean="0">
                <a:solidFill>
                  <a:schemeClr val="tx1"/>
                </a:solidFill>
                <a:effectLst/>
                <a:latin typeface="+mn-lt"/>
                <a:ea typeface="+mn-ea"/>
                <a:cs typeface="+mn-cs"/>
              </a:rPr>
              <a:t> programmeertaal gaat gebruiken om spelinhoud te maken, maar het is dus wel degelijk mogelijk zoals je later zien. Zoals we allemaal weten is </a:t>
            </a:r>
            <a:r>
              <a:rPr lang="nl-NL" sz="1200" kern="1200" dirty="0" err="1" smtClean="0">
                <a:solidFill>
                  <a:schemeClr val="tx1"/>
                </a:solidFill>
                <a:effectLst/>
                <a:latin typeface="+mn-lt"/>
                <a:ea typeface="+mn-ea"/>
                <a:cs typeface="+mn-cs"/>
              </a:rPr>
              <a:t>declaratief</a:t>
            </a:r>
            <a:r>
              <a:rPr lang="nl-NL" sz="1200" kern="1200" dirty="0" smtClean="0">
                <a:solidFill>
                  <a:schemeClr val="tx1"/>
                </a:solidFill>
                <a:effectLst/>
                <a:latin typeface="+mn-lt"/>
                <a:ea typeface="+mn-ea"/>
                <a:cs typeface="+mn-cs"/>
              </a:rPr>
              <a:t> programmeren de tak van de informatica waarin je niet beschrijf </a:t>
            </a:r>
            <a:r>
              <a:rPr lang="nl-NL" sz="1200" i="1" kern="1200" dirty="0" smtClean="0">
                <a:solidFill>
                  <a:schemeClr val="tx1"/>
                </a:solidFill>
                <a:effectLst/>
                <a:latin typeface="+mn-lt"/>
                <a:ea typeface="+mn-ea"/>
                <a:cs typeface="+mn-cs"/>
              </a:rPr>
              <a:t>‘hoe</a:t>
            </a:r>
            <a:r>
              <a:rPr lang="nl-NL" sz="1200" kern="1200" dirty="0" smtClean="0">
                <a:solidFill>
                  <a:schemeClr val="tx1"/>
                </a:solidFill>
                <a:effectLst/>
                <a:latin typeface="+mn-lt"/>
                <a:ea typeface="+mn-ea"/>
                <a:cs typeface="+mn-cs"/>
              </a:rPr>
              <a:t>’ je programma moet uitgevoerd worden, maar dat je eerder beschrijft ‘</a:t>
            </a:r>
            <a:r>
              <a:rPr lang="nl-NL" sz="1200" i="1" kern="1200" dirty="0" smtClean="0">
                <a:solidFill>
                  <a:schemeClr val="tx1"/>
                </a:solidFill>
                <a:effectLst/>
                <a:latin typeface="+mn-lt"/>
                <a:ea typeface="+mn-ea"/>
                <a:cs typeface="+mn-cs"/>
              </a:rPr>
              <a:t>wat’</a:t>
            </a:r>
            <a:r>
              <a:rPr lang="nl-NL" sz="1200" kern="1200" dirty="0" smtClean="0">
                <a:solidFill>
                  <a:schemeClr val="tx1"/>
                </a:solidFill>
                <a:effectLst/>
                <a:latin typeface="+mn-lt"/>
                <a:ea typeface="+mn-ea"/>
                <a:cs typeface="+mn-cs"/>
              </a:rPr>
              <a:t> er aan de hand is en zo een declaratie neerschrijft van het programma, van daar de naam dus. Vaak berusten </a:t>
            </a:r>
            <a:r>
              <a:rPr lang="nl-NL" sz="1200" kern="1200" dirty="0" err="1" smtClean="0">
                <a:solidFill>
                  <a:schemeClr val="tx1"/>
                </a:solidFill>
                <a:effectLst/>
                <a:latin typeface="+mn-lt"/>
                <a:ea typeface="+mn-ea"/>
                <a:cs typeface="+mn-cs"/>
              </a:rPr>
              <a:t>declaratieve</a:t>
            </a:r>
            <a:r>
              <a:rPr lang="nl-NL" sz="1200" kern="1200" dirty="0" smtClean="0">
                <a:solidFill>
                  <a:schemeClr val="tx1"/>
                </a:solidFill>
                <a:effectLst/>
                <a:latin typeface="+mn-lt"/>
                <a:ea typeface="+mn-ea"/>
                <a:cs typeface="+mn-cs"/>
              </a:rPr>
              <a:t> talen dus op logica en tonen ze heel wat overeenkomsten met logische formules.</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50503B6-F4CD-DE49-AB30-479371E8558D}" type="slidenum">
              <a:rPr lang="en-US" smtClean="0"/>
              <a:t>6</a:t>
            </a:fld>
            <a:endParaRPr lang="en-US"/>
          </a:p>
        </p:txBody>
      </p:sp>
    </p:spTree>
    <p:extLst>
      <p:ext uri="{BB962C8B-B14F-4D97-AF65-F5344CB8AC3E}">
        <p14:creationId xmlns:p14="http://schemas.microsoft.com/office/powerpoint/2010/main" val="1006738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kern="1200" dirty="0" smtClean="0">
                <a:solidFill>
                  <a:schemeClr val="tx1"/>
                </a:solidFill>
                <a:effectLst/>
                <a:latin typeface="+mn-lt"/>
                <a:ea typeface="+mn-ea"/>
                <a:cs typeface="+mn-cs"/>
              </a:rPr>
              <a:t>Nu we de basis een beetje gezet hebben een klein overzicht hebben van wat mijn papers behandelen is het tijd om het leukere aspect te gaan bekijken. Ik zal beginnen met uit te leggen wat het reeds genoemde PCG is, of voluit ‘</a:t>
            </a:r>
            <a:r>
              <a:rPr lang="nl-NL" sz="1200" kern="1200" dirty="0" err="1" smtClean="0">
                <a:solidFill>
                  <a:schemeClr val="tx1"/>
                </a:solidFill>
                <a:effectLst/>
                <a:latin typeface="+mn-lt"/>
                <a:ea typeface="+mn-ea"/>
                <a:cs typeface="+mn-cs"/>
              </a:rPr>
              <a:t>procedural</a:t>
            </a:r>
            <a:r>
              <a:rPr lang="nl-NL" sz="1200" kern="1200" dirty="0" smtClean="0">
                <a:solidFill>
                  <a:schemeClr val="tx1"/>
                </a:solidFill>
                <a:effectLst/>
                <a:latin typeface="+mn-lt"/>
                <a:ea typeface="+mn-ea"/>
                <a:cs typeface="+mn-cs"/>
              </a:rPr>
              <a:t> content </a:t>
            </a:r>
            <a:r>
              <a:rPr lang="nl-NL" sz="1200" kern="1200" dirty="0" err="1" smtClean="0">
                <a:solidFill>
                  <a:schemeClr val="tx1"/>
                </a:solidFill>
                <a:effectLst/>
                <a:latin typeface="+mn-lt"/>
                <a:ea typeface="+mn-ea"/>
                <a:cs typeface="+mn-cs"/>
              </a:rPr>
              <a:t>generation</a:t>
            </a:r>
            <a:r>
              <a:rPr lang="nl-NL" sz="1200" kern="1200" dirty="0" smtClean="0">
                <a:solidFill>
                  <a:schemeClr val="tx1"/>
                </a:solidFill>
                <a:effectLst/>
                <a:latin typeface="+mn-lt"/>
                <a:ea typeface="+mn-ea"/>
                <a:cs typeface="+mn-cs"/>
              </a:rPr>
              <a:t>’</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250503B6-F4CD-DE49-AB30-479371E8558D}" type="slidenum">
              <a:rPr lang="en-US" smtClean="0"/>
              <a:t>7</a:t>
            </a:fld>
            <a:endParaRPr lang="en-US"/>
          </a:p>
        </p:txBody>
      </p:sp>
    </p:spTree>
    <p:extLst>
      <p:ext uri="{BB962C8B-B14F-4D97-AF65-F5344CB8AC3E}">
        <p14:creationId xmlns:p14="http://schemas.microsoft.com/office/powerpoint/2010/main" val="775056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PCG, of dus nogmaals, </a:t>
            </a:r>
            <a:r>
              <a:rPr lang="nl-NL" sz="1200" kern="1200" dirty="0" err="1" smtClean="0">
                <a:solidFill>
                  <a:schemeClr val="tx1"/>
                </a:solidFill>
                <a:effectLst/>
                <a:latin typeface="+mn-lt"/>
                <a:ea typeface="+mn-ea"/>
                <a:cs typeface="+mn-cs"/>
              </a:rPr>
              <a:t>procedural</a:t>
            </a:r>
            <a:r>
              <a:rPr lang="nl-NL" sz="1200" kern="1200" dirty="0" smtClean="0">
                <a:solidFill>
                  <a:schemeClr val="tx1"/>
                </a:solidFill>
                <a:effectLst/>
                <a:latin typeface="+mn-lt"/>
                <a:ea typeface="+mn-ea"/>
                <a:cs typeface="+mn-cs"/>
              </a:rPr>
              <a:t> content </a:t>
            </a:r>
            <a:r>
              <a:rPr lang="nl-NL" sz="1200" kern="1200" dirty="0" err="1" smtClean="0">
                <a:solidFill>
                  <a:schemeClr val="tx1"/>
                </a:solidFill>
                <a:effectLst/>
                <a:latin typeface="+mn-lt"/>
                <a:ea typeface="+mn-ea"/>
                <a:cs typeface="+mn-cs"/>
              </a:rPr>
              <a:t>generation</a:t>
            </a:r>
            <a:r>
              <a:rPr lang="nl-NL" sz="1200" kern="1200" dirty="0" smtClean="0">
                <a:solidFill>
                  <a:schemeClr val="tx1"/>
                </a:solidFill>
                <a:effectLst/>
                <a:latin typeface="+mn-lt"/>
                <a:ea typeface="+mn-ea"/>
                <a:cs typeface="+mn-cs"/>
              </a:rPr>
              <a:t>, wordt door Wikipedia omschreven als ‘a </a:t>
            </a:r>
            <a:r>
              <a:rPr lang="nl-NL" sz="1200" kern="1200" dirty="0" err="1" smtClean="0">
                <a:solidFill>
                  <a:schemeClr val="tx1"/>
                </a:solidFill>
                <a:effectLst/>
                <a:latin typeface="+mn-lt"/>
                <a:ea typeface="+mn-ea"/>
                <a:cs typeface="+mn-cs"/>
              </a:rPr>
              <a:t>method</a:t>
            </a:r>
            <a:r>
              <a:rPr lang="nl-NL" sz="1200" kern="1200" dirty="0" smtClean="0">
                <a:solidFill>
                  <a:schemeClr val="tx1"/>
                </a:solidFill>
                <a:effectLst/>
                <a:latin typeface="+mn-lt"/>
                <a:ea typeface="+mn-ea"/>
                <a:cs typeface="+mn-cs"/>
              </a:rPr>
              <a:t> of </a:t>
            </a:r>
            <a:r>
              <a:rPr lang="nl-NL" sz="1200" kern="1200" dirty="0" err="1" smtClean="0">
                <a:solidFill>
                  <a:schemeClr val="tx1"/>
                </a:solidFill>
                <a:effectLst/>
                <a:latin typeface="+mn-lt"/>
                <a:ea typeface="+mn-ea"/>
                <a:cs typeface="+mn-cs"/>
              </a:rPr>
              <a:t>creating</a:t>
            </a:r>
            <a:r>
              <a:rPr lang="nl-NL" sz="1200" kern="1200" dirty="0" smtClean="0">
                <a:solidFill>
                  <a:schemeClr val="tx1"/>
                </a:solidFill>
                <a:effectLst/>
                <a:latin typeface="+mn-lt"/>
                <a:ea typeface="+mn-ea"/>
                <a:cs typeface="+mn-cs"/>
              </a:rPr>
              <a:t> data </a:t>
            </a:r>
            <a:r>
              <a:rPr lang="nl-NL" sz="1200" kern="1200" dirty="0" err="1" smtClean="0">
                <a:solidFill>
                  <a:schemeClr val="tx1"/>
                </a:solidFill>
                <a:effectLst/>
                <a:latin typeface="+mn-lt"/>
                <a:ea typeface="+mn-ea"/>
                <a:cs typeface="+mn-cs"/>
              </a:rPr>
              <a:t>algorithmically</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rather</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than</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manually</a:t>
            </a:r>
            <a:r>
              <a:rPr lang="nl-NL" sz="1200" kern="1200" dirty="0" smtClean="0">
                <a:solidFill>
                  <a:schemeClr val="tx1"/>
                </a:solidFill>
                <a:effectLst/>
                <a:latin typeface="+mn-lt"/>
                <a:ea typeface="+mn-ea"/>
                <a:cs typeface="+mn-cs"/>
              </a:rPr>
              <a:t>’, of dus een manier om algoritmisch –beter dan manueel- data te creëren. Eerst en vooral wil ik jullie erop wijzen dat dit niet per </a:t>
            </a:r>
            <a:r>
              <a:rPr lang="nl-NL" sz="1200" kern="1200" dirty="0" err="1" smtClean="0">
                <a:solidFill>
                  <a:schemeClr val="tx1"/>
                </a:solidFill>
                <a:effectLst/>
                <a:latin typeface="+mn-lt"/>
                <a:ea typeface="+mn-ea"/>
                <a:cs typeface="+mn-cs"/>
              </a:rPr>
              <a:t>sé</a:t>
            </a:r>
            <a:r>
              <a:rPr lang="nl-NL" sz="1200" kern="1200" dirty="0" smtClean="0">
                <a:solidFill>
                  <a:schemeClr val="tx1"/>
                </a:solidFill>
                <a:effectLst/>
                <a:latin typeface="+mn-lt"/>
                <a:ea typeface="+mn-ea"/>
                <a:cs typeface="+mn-cs"/>
              </a:rPr>
              <a:t> hetzelfde is als ‘dynamisch’ content te genereren. Toegepast op het creëren van data voor spelletjes, betekent PCG dus niet per se dat levels, doolhoven en andere zaken bij </a:t>
            </a:r>
            <a:r>
              <a:rPr lang="nl-NL" sz="1200" kern="1200" dirty="0" err="1" smtClean="0">
                <a:solidFill>
                  <a:schemeClr val="tx1"/>
                </a:solidFill>
                <a:effectLst/>
                <a:latin typeface="+mn-lt"/>
                <a:ea typeface="+mn-ea"/>
                <a:cs typeface="+mn-cs"/>
              </a:rPr>
              <a:t>runtime</a:t>
            </a:r>
            <a:r>
              <a:rPr lang="nl-NL" sz="1200" kern="1200" dirty="0" smtClean="0">
                <a:solidFill>
                  <a:schemeClr val="tx1"/>
                </a:solidFill>
                <a:effectLst/>
                <a:latin typeface="+mn-lt"/>
                <a:ea typeface="+mn-ea"/>
                <a:cs typeface="+mn-cs"/>
              </a:rPr>
              <a:t> worden gegenereerd. Ik was in het begin een beetje verward door te denken dat PCG enkel werd gebruikt om levels en </a:t>
            </a:r>
            <a:r>
              <a:rPr lang="nl-NL" sz="1200" kern="1200" dirty="0" err="1" smtClean="0">
                <a:solidFill>
                  <a:schemeClr val="tx1"/>
                </a:solidFill>
                <a:effectLst/>
                <a:latin typeface="+mn-lt"/>
                <a:ea typeface="+mn-ea"/>
                <a:cs typeface="+mn-cs"/>
              </a:rPr>
              <a:t>props</a:t>
            </a:r>
            <a:r>
              <a:rPr lang="nl-NL" sz="1200" kern="1200" dirty="0" smtClean="0">
                <a:solidFill>
                  <a:schemeClr val="tx1"/>
                </a:solidFill>
                <a:effectLst/>
                <a:latin typeface="+mn-lt"/>
                <a:ea typeface="+mn-ea"/>
                <a:cs typeface="+mn-cs"/>
              </a:rPr>
              <a:t> te genereren afhankelijk van voorgaande keuzes. Die twee zijn dus niet noodzakelijk hetzelfde. PCG komt er eigenlijk op neer dat je verschillende soorten content kan genereren met eenzelfde algoritme. Hoe dit precies in zijn werk gaat, zal zeker en vast nog duidelijk worden. Maar om het dus samen te vatten is PCG dus een methode om bij de uitvoering van je spel een verschillend level te krijgen met hetzelfde algoritme en zelfs met (nagenoeg) dezelfde parameters. Ik kan me voorstellen dat het probabilistische deel hier al een iets duidelijker plekje krijgt, zo niet, wacht nog even en dan zal het wel zo zijn.</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50503B6-F4CD-DE49-AB30-479371E8558D}" type="slidenum">
              <a:rPr lang="en-US" smtClean="0"/>
              <a:t>8</a:t>
            </a:fld>
            <a:endParaRPr lang="en-US"/>
          </a:p>
        </p:txBody>
      </p:sp>
    </p:spTree>
    <p:extLst>
      <p:ext uri="{BB962C8B-B14F-4D97-AF65-F5344CB8AC3E}">
        <p14:creationId xmlns:p14="http://schemas.microsoft.com/office/powerpoint/2010/main" val="835787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kern="1200" dirty="0" smtClean="0">
                <a:solidFill>
                  <a:schemeClr val="tx1"/>
                </a:solidFill>
                <a:effectLst/>
                <a:latin typeface="+mn-lt"/>
                <a:ea typeface="+mn-ea"/>
                <a:cs typeface="+mn-cs"/>
              </a:rPr>
              <a:t>Een eerste paper in mijn selectie van papers handelde over PCG met ASP. ASP staat voor </a:t>
            </a:r>
            <a:r>
              <a:rPr lang="nl-NL" sz="1200" kern="1200" dirty="0" err="1" smtClean="0">
                <a:solidFill>
                  <a:schemeClr val="tx1"/>
                </a:solidFill>
                <a:effectLst/>
                <a:latin typeface="+mn-lt"/>
                <a:ea typeface="+mn-ea"/>
                <a:cs typeface="+mn-cs"/>
              </a:rPr>
              <a:t>answer</a:t>
            </a:r>
            <a:r>
              <a:rPr lang="nl-NL" sz="1200" kern="1200" dirty="0" smtClean="0">
                <a:solidFill>
                  <a:schemeClr val="tx1"/>
                </a:solidFill>
                <a:effectLst/>
                <a:latin typeface="+mn-lt"/>
                <a:ea typeface="+mn-ea"/>
                <a:cs typeface="+mn-cs"/>
              </a:rPr>
              <a:t> set </a:t>
            </a:r>
            <a:r>
              <a:rPr lang="nl-NL" sz="1200" kern="1200" dirty="0" err="1" smtClean="0">
                <a:solidFill>
                  <a:schemeClr val="tx1"/>
                </a:solidFill>
                <a:effectLst/>
                <a:latin typeface="+mn-lt"/>
                <a:ea typeface="+mn-ea"/>
                <a:cs typeface="+mn-cs"/>
              </a:rPr>
              <a:t>programming</a:t>
            </a:r>
            <a:r>
              <a:rPr lang="nl-NL" sz="1200" kern="1200" dirty="0" smtClean="0">
                <a:solidFill>
                  <a:schemeClr val="tx1"/>
                </a:solidFill>
                <a:effectLst/>
                <a:latin typeface="+mn-lt"/>
                <a:ea typeface="+mn-ea"/>
                <a:cs typeface="+mn-cs"/>
              </a:rPr>
              <a:t>, en betekent in mensentaal zo veel als het halen van mogelijke antwoorden uit een set van feiten. Ik zal dit proberen te illustreren aan de hand van een voorbeeld. </a:t>
            </a:r>
            <a:endParaRPr lang="en-US" sz="1200" kern="1200" dirty="0" smtClean="0">
              <a:solidFill>
                <a:schemeClr val="tx1"/>
              </a:solidFill>
              <a:effectLst/>
              <a:latin typeface="+mn-lt"/>
              <a:ea typeface="+mn-ea"/>
              <a:cs typeface="+mn-cs"/>
            </a:endParaRPr>
          </a:p>
          <a:p>
            <a:r>
              <a:rPr lang="nl-NL"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nl-NL" sz="1200" kern="1200" dirty="0" smtClean="0">
                <a:solidFill>
                  <a:schemeClr val="tx1"/>
                </a:solidFill>
                <a:effectLst/>
                <a:latin typeface="+mn-lt"/>
                <a:ea typeface="+mn-ea"/>
                <a:cs typeface="+mn-cs"/>
              </a:rPr>
              <a:t>De gegeven set bevat vier lijnen. De eerste regel toont een verzameling van mogelijkheden aan: het kan zijn dat het geregend heeft, dat er een sproeier heeft aangestaan, beide tezamen of geen van beide. Het zegt ook dat zowel regen als sproeier noodzakelijker wijs impliceren dat het nat is (herinner dat ‘:-‘ in </a:t>
            </a:r>
            <a:r>
              <a:rPr lang="nl-NL" sz="1200" kern="1200" dirty="0" err="1" smtClean="0">
                <a:solidFill>
                  <a:schemeClr val="tx1"/>
                </a:solidFill>
                <a:effectLst/>
                <a:latin typeface="+mn-lt"/>
                <a:ea typeface="+mn-ea"/>
                <a:cs typeface="+mn-cs"/>
              </a:rPr>
              <a:t>prolog</a:t>
            </a:r>
            <a:r>
              <a:rPr lang="nl-NL" sz="1200" kern="1200" dirty="0" smtClean="0">
                <a:solidFill>
                  <a:schemeClr val="tx1"/>
                </a:solidFill>
                <a:effectLst/>
                <a:latin typeface="+mn-lt"/>
                <a:ea typeface="+mn-ea"/>
                <a:cs typeface="+mn-cs"/>
              </a:rPr>
              <a:t> stond voor de omgekeerde implicatiepijl </a:t>
            </a:r>
            <a:r>
              <a:rPr lang="nl-NL" sz="1200" kern="1200" dirty="0" smtClean="0">
                <a:solidFill>
                  <a:schemeClr val="tx1"/>
                </a:solidFill>
                <a:effectLst/>
                <a:latin typeface="+mn-lt"/>
                <a:ea typeface="+mn-ea"/>
                <a:cs typeface="+mn-cs"/>
                <a:sym typeface="Symbol" charset="2"/>
              </a:rPr>
              <a:t></a:t>
            </a:r>
            <a:r>
              <a:rPr lang="nl-NL" sz="1200" kern="1200" dirty="0" smtClean="0">
                <a:solidFill>
                  <a:schemeClr val="tx1"/>
                </a:solidFill>
                <a:effectLst/>
                <a:latin typeface="+mn-lt"/>
                <a:ea typeface="+mn-ea"/>
                <a:cs typeface="+mn-cs"/>
              </a:rPr>
              <a:t>). De laatste regel geeft ons de mogelijkheid, of beter de verplichting, om droogheid af te leiden als er geen reden is om natheid te veronderstellen.</a:t>
            </a:r>
          </a:p>
          <a:p>
            <a:endParaRPr lang="nl-NL"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Nu zijn de mogelijke </a:t>
            </a:r>
            <a:r>
              <a:rPr lang="nl-NL" sz="1200" kern="1200" dirty="0" err="1" smtClean="0">
                <a:solidFill>
                  <a:schemeClr val="tx1"/>
                </a:solidFill>
                <a:effectLst/>
                <a:latin typeface="+mn-lt"/>
                <a:ea typeface="+mn-ea"/>
                <a:cs typeface="+mn-cs"/>
              </a:rPr>
              <a:t>answer</a:t>
            </a:r>
            <a:r>
              <a:rPr lang="nl-NL" sz="1200" kern="1200" dirty="0" smtClean="0">
                <a:solidFill>
                  <a:schemeClr val="tx1"/>
                </a:solidFill>
                <a:effectLst/>
                <a:latin typeface="+mn-lt"/>
                <a:ea typeface="+mn-ea"/>
                <a:cs typeface="+mn-cs"/>
              </a:rPr>
              <a:t> sets van dit stukje code de volgende:</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50503B6-F4CD-DE49-AB30-479371E8558D}" type="slidenum">
              <a:rPr lang="en-US" smtClean="0"/>
              <a:t>9</a:t>
            </a:fld>
            <a:endParaRPr lang="en-US"/>
          </a:p>
        </p:txBody>
      </p:sp>
    </p:spTree>
    <p:extLst>
      <p:ext uri="{BB962C8B-B14F-4D97-AF65-F5344CB8AC3E}">
        <p14:creationId xmlns:p14="http://schemas.microsoft.com/office/powerpoint/2010/main" val="866755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486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Section 1">
    <p:bg>
      <p:bgPr>
        <a:solidFill>
          <a:srgbClr val="F5F5F5"/>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526941" y="573317"/>
            <a:ext cx="11230421" cy="431020"/>
          </a:xfrm>
          <a:prstGeom prst="rect">
            <a:avLst/>
          </a:prstGeom>
        </p:spPr>
        <p:txBody>
          <a:bodyPr/>
          <a:lstStyle>
            <a:lvl1pPr algn="l">
              <a:defRPr sz="2400" b="0" i="0">
                <a:solidFill>
                  <a:schemeClr val="bg1"/>
                </a:solidFill>
                <a:latin typeface="Roboto Medium" charset="0"/>
                <a:ea typeface="Roboto Medium" charset="0"/>
                <a:cs typeface="Roboto Medium" charset="0"/>
              </a:defRPr>
            </a:lvl1pPr>
          </a:lstStyle>
          <a:p>
            <a:r>
              <a:rPr lang="en-US" dirty="0" smtClean="0"/>
              <a:t>Click to edit Master title style</a:t>
            </a:r>
            <a:endParaRPr lang="en-US" dirty="0"/>
          </a:p>
        </p:txBody>
      </p:sp>
      <p:sp>
        <p:nvSpPr>
          <p:cNvPr id="2" name="TextBox 1"/>
          <p:cNvSpPr txBox="1"/>
          <p:nvPr userDrawn="1"/>
        </p:nvSpPr>
        <p:spPr>
          <a:xfrm>
            <a:off x="526941" y="1232607"/>
            <a:ext cx="1843280" cy="307777"/>
          </a:xfrm>
          <a:prstGeom prst="rect">
            <a:avLst/>
          </a:prstGeom>
          <a:noFill/>
        </p:spPr>
        <p:txBody>
          <a:bodyPr wrap="square" rtlCol="0">
            <a:spAutoFit/>
          </a:bodyPr>
          <a:lstStyle/>
          <a:p>
            <a:pPr algn="ctr"/>
            <a:r>
              <a:rPr lang="en-US" sz="1400" b="0" spc="160" dirty="0" smtClean="0">
                <a:solidFill>
                  <a:schemeClr val="bg1"/>
                </a:solidFill>
                <a:latin typeface="Roboto" charset="0"/>
                <a:ea typeface="Roboto" charset="0"/>
                <a:cs typeface="Roboto" charset="0"/>
              </a:rPr>
              <a:t>INLEIDING</a:t>
            </a:r>
            <a:endParaRPr lang="en-US" sz="1400" b="0" spc="160" dirty="0">
              <a:solidFill>
                <a:schemeClr val="bg1"/>
              </a:solidFill>
              <a:latin typeface="Roboto" charset="0"/>
              <a:ea typeface="Roboto" charset="0"/>
              <a:cs typeface="Roboto" charset="0"/>
            </a:endParaRPr>
          </a:p>
        </p:txBody>
      </p:sp>
      <p:cxnSp>
        <p:nvCxnSpPr>
          <p:cNvPr id="6" name="Straight Connector 5"/>
          <p:cNvCxnSpPr/>
          <p:nvPr userDrawn="1"/>
        </p:nvCxnSpPr>
        <p:spPr>
          <a:xfrm>
            <a:off x="526941" y="1602414"/>
            <a:ext cx="1843280" cy="0"/>
          </a:xfrm>
          <a:prstGeom prst="line">
            <a:avLst/>
          </a:prstGeom>
          <a:ln w="57150">
            <a:solidFill>
              <a:srgbClr val="1D8DB0"/>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2604393" y="1232607"/>
            <a:ext cx="1843280" cy="276999"/>
          </a:xfrm>
          <a:prstGeom prst="rect">
            <a:avLst/>
          </a:prstGeom>
          <a:noFill/>
        </p:spPr>
        <p:txBody>
          <a:bodyPr wrap="square" rtlCol="0">
            <a:spAutoFit/>
          </a:bodyPr>
          <a:lstStyle/>
          <a:p>
            <a:pPr algn="ctr"/>
            <a:r>
              <a:rPr lang="en-US" sz="1200" spc="160" dirty="0" smtClean="0">
                <a:solidFill>
                  <a:schemeClr val="accent1">
                    <a:lumMod val="20000"/>
                    <a:lumOff val="80000"/>
                  </a:schemeClr>
                </a:solidFill>
                <a:latin typeface="Roboto" charset="0"/>
                <a:ea typeface="Roboto" charset="0"/>
                <a:cs typeface="Roboto" charset="0"/>
              </a:rPr>
              <a:t>PCG</a:t>
            </a:r>
            <a:endParaRPr lang="en-US" sz="1200" spc="160" dirty="0">
              <a:solidFill>
                <a:schemeClr val="accent1">
                  <a:lumMod val="20000"/>
                  <a:lumOff val="80000"/>
                </a:schemeClr>
              </a:solidFill>
              <a:latin typeface="Roboto" charset="0"/>
              <a:ea typeface="Roboto" charset="0"/>
              <a:cs typeface="Roboto" charset="0"/>
            </a:endParaRPr>
          </a:p>
        </p:txBody>
      </p:sp>
      <p:sp>
        <p:nvSpPr>
          <p:cNvPr id="13" name="TextBox 12"/>
          <p:cNvSpPr txBox="1"/>
          <p:nvPr userDrawn="1"/>
        </p:nvSpPr>
        <p:spPr>
          <a:xfrm>
            <a:off x="4583588" y="1232607"/>
            <a:ext cx="1843280" cy="276999"/>
          </a:xfrm>
          <a:prstGeom prst="rect">
            <a:avLst/>
          </a:prstGeom>
          <a:noFill/>
        </p:spPr>
        <p:txBody>
          <a:bodyPr wrap="square" rtlCol="0">
            <a:spAutoFit/>
          </a:bodyPr>
          <a:lstStyle/>
          <a:p>
            <a:pPr algn="ctr"/>
            <a:r>
              <a:rPr lang="en-US" sz="1200" spc="160" dirty="0" smtClean="0">
                <a:solidFill>
                  <a:schemeClr val="accent1">
                    <a:lumMod val="20000"/>
                    <a:lumOff val="80000"/>
                  </a:schemeClr>
                </a:solidFill>
                <a:latin typeface="Roboto" charset="0"/>
                <a:ea typeface="Roboto" charset="0"/>
                <a:cs typeface="Roboto" charset="0"/>
              </a:rPr>
              <a:t>PROBLOG</a:t>
            </a:r>
            <a:endParaRPr lang="en-US" sz="1200" spc="160" dirty="0">
              <a:solidFill>
                <a:schemeClr val="accent1">
                  <a:lumMod val="20000"/>
                  <a:lumOff val="80000"/>
                </a:schemeClr>
              </a:solidFill>
              <a:latin typeface="Roboto" charset="0"/>
              <a:ea typeface="Roboto" charset="0"/>
              <a:cs typeface="Roboto" charset="0"/>
            </a:endParaRPr>
          </a:p>
        </p:txBody>
      </p:sp>
      <p:sp>
        <p:nvSpPr>
          <p:cNvPr id="14" name="TextBox 13"/>
          <p:cNvSpPr txBox="1"/>
          <p:nvPr userDrawn="1"/>
        </p:nvSpPr>
        <p:spPr>
          <a:xfrm>
            <a:off x="6562783" y="1078719"/>
            <a:ext cx="1843280" cy="461665"/>
          </a:xfrm>
          <a:prstGeom prst="rect">
            <a:avLst/>
          </a:prstGeom>
          <a:noFill/>
        </p:spPr>
        <p:txBody>
          <a:bodyPr wrap="square" rtlCol="0">
            <a:spAutoFit/>
          </a:bodyPr>
          <a:lstStyle/>
          <a:p>
            <a:pPr algn="ctr"/>
            <a:r>
              <a:rPr lang="en-US" sz="1200" spc="160" smtClean="0">
                <a:solidFill>
                  <a:schemeClr val="accent1">
                    <a:lumMod val="20000"/>
                    <a:lumOff val="80000"/>
                  </a:schemeClr>
                </a:solidFill>
                <a:latin typeface="Roboto" charset="0"/>
                <a:ea typeface="Roboto" charset="0"/>
                <a:cs typeface="Roboto" charset="0"/>
              </a:rPr>
              <a:t>PCG</a:t>
            </a:r>
            <a:r>
              <a:rPr lang="en-US" sz="1200" spc="160" baseline="0" smtClean="0">
                <a:solidFill>
                  <a:schemeClr val="accent1">
                    <a:lumMod val="20000"/>
                    <a:lumOff val="80000"/>
                  </a:schemeClr>
                </a:solidFill>
                <a:latin typeface="Roboto" charset="0"/>
                <a:ea typeface="Roboto" charset="0"/>
                <a:cs typeface="Roboto" charset="0"/>
              </a:rPr>
              <a:t> MET PROBLOG</a:t>
            </a:r>
            <a:endParaRPr lang="en-US" sz="1200" spc="160" dirty="0">
              <a:solidFill>
                <a:schemeClr val="accent1">
                  <a:lumMod val="20000"/>
                  <a:lumOff val="80000"/>
                </a:schemeClr>
              </a:solidFill>
              <a:latin typeface="Roboto" charset="0"/>
              <a:ea typeface="Roboto" charset="0"/>
              <a:cs typeface="Roboto" charset="0"/>
            </a:endParaRPr>
          </a:p>
        </p:txBody>
      </p:sp>
      <p:sp>
        <p:nvSpPr>
          <p:cNvPr id="10" name="Slide Number Placeholder 5"/>
          <p:cNvSpPr>
            <a:spLocks noGrp="1"/>
          </p:cNvSpPr>
          <p:nvPr>
            <p:ph type="sldNum" sz="quarter" idx="4"/>
          </p:nvPr>
        </p:nvSpPr>
        <p:spPr>
          <a:xfrm>
            <a:off x="10919018" y="1346518"/>
            <a:ext cx="725296" cy="365125"/>
          </a:xfrm>
          <a:prstGeom prst="rect">
            <a:avLst/>
          </a:prstGeom>
        </p:spPr>
        <p:txBody>
          <a:bodyPr anchor="ctr"/>
          <a:lstStyle>
            <a:lvl1pPr algn="ctr">
              <a:defRPr sz="1600" b="1" i="0">
                <a:solidFill>
                  <a:schemeClr val="bg1"/>
                </a:solidFill>
                <a:latin typeface="Roboto Light" charset="0"/>
                <a:ea typeface="Roboto Light" charset="0"/>
                <a:cs typeface="Roboto Light" charset="0"/>
              </a:defRPr>
            </a:lvl1pPr>
          </a:lstStyle>
          <a:p>
            <a:fld id="{936C95AE-7298-45E1-9514-94AFF5BED89B}" type="slidenum">
              <a:rPr lang="en-US" smtClean="0"/>
              <a:pPr/>
              <a:t>‹#›</a:t>
            </a:fld>
            <a:endParaRPr lang="en-US" dirty="0"/>
          </a:p>
        </p:txBody>
      </p:sp>
    </p:spTree>
    <p:extLst>
      <p:ext uri="{BB962C8B-B14F-4D97-AF65-F5344CB8AC3E}">
        <p14:creationId xmlns:p14="http://schemas.microsoft.com/office/powerpoint/2010/main" val="4299917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houdstafel">
    <p:bg>
      <p:bgPr>
        <a:solidFill>
          <a:srgbClr val="F5F5F5"/>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526941" y="707788"/>
            <a:ext cx="11230421" cy="431020"/>
          </a:xfrm>
          <a:prstGeom prst="rect">
            <a:avLst/>
          </a:prstGeom>
        </p:spPr>
        <p:txBody>
          <a:bodyPr/>
          <a:lstStyle>
            <a:lvl1pPr algn="l">
              <a:defRPr sz="2400" b="0" i="0">
                <a:solidFill>
                  <a:schemeClr val="bg1"/>
                </a:solidFill>
                <a:latin typeface="Roboto Medium" charset="0"/>
                <a:ea typeface="Roboto Medium" charset="0"/>
                <a:cs typeface="Roboto Medium" charset="0"/>
              </a:defRPr>
            </a:lvl1pPr>
          </a:lstStyle>
          <a:p>
            <a:r>
              <a:rPr lang="en-US" dirty="0" smtClean="0"/>
              <a:t>Click to edit Master title style</a:t>
            </a:r>
            <a:endParaRPr lang="en-US" dirty="0"/>
          </a:p>
        </p:txBody>
      </p:sp>
      <p:sp>
        <p:nvSpPr>
          <p:cNvPr id="10" name="Slide Number Placeholder 5"/>
          <p:cNvSpPr>
            <a:spLocks noGrp="1"/>
          </p:cNvSpPr>
          <p:nvPr>
            <p:ph type="sldNum" sz="quarter" idx="4"/>
          </p:nvPr>
        </p:nvSpPr>
        <p:spPr>
          <a:xfrm>
            <a:off x="10919018" y="1346518"/>
            <a:ext cx="725296" cy="365125"/>
          </a:xfrm>
          <a:prstGeom prst="rect">
            <a:avLst/>
          </a:prstGeom>
        </p:spPr>
        <p:txBody>
          <a:bodyPr anchor="ctr"/>
          <a:lstStyle>
            <a:lvl1pPr algn="ctr">
              <a:defRPr sz="1600" b="1" i="0">
                <a:solidFill>
                  <a:schemeClr val="bg1"/>
                </a:solidFill>
                <a:latin typeface="Roboto Light" charset="0"/>
                <a:ea typeface="Roboto Light" charset="0"/>
                <a:cs typeface="Roboto Light" charset="0"/>
              </a:defRPr>
            </a:lvl1pPr>
          </a:lstStyle>
          <a:p>
            <a:fld id="{936C95AE-7298-45E1-9514-94AFF5BED89B}" type="slidenum">
              <a:rPr lang="en-US" smtClean="0"/>
              <a:pPr/>
              <a:t>‹#›</a:t>
            </a:fld>
            <a:endParaRPr lang="en-US" dirty="0"/>
          </a:p>
        </p:txBody>
      </p:sp>
    </p:spTree>
    <p:extLst>
      <p:ext uri="{BB962C8B-B14F-4D97-AF65-F5344CB8AC3E}">
        <p14:creationId xmlns:p14="http://schemas.microsoft.com/office/powerpoint/2010/main" val="917609663"/>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ection 2">
    <p:bg>
      <p:bgPr>
        <a:solidFill>
          <a:srgbClr val="F5F5F5"/>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526941" y="573317"/>
            <a:ext cx="11230421" cy="431020"/>
          </a:xfrm>
          <a:prstGeom prst="rect">
            <a:avLst/>
          </a:prstGeom>
        </p:spPr>
        <p:txBody>
          <a:bodyPr/>
          <a:lstStyle>
            <a:lvl1pPr algn="l">
              <a:defRPr sz="2400" b="0" i="0">
                <a:solidFill>
                  <a:schemeClr val="bg1"/>
                </a:solidFill>
                <a:latin typeface="Roboto Medium" charset="0"/>
                <a:ea typeface="Roboto Medium" charset="0"/>
                <a:cs typeface="Roboto Medium" charset="0"/>
              </a:defRPr>
            </a:lvl1pPr>
          </a:lstStyle>
          <a:p>
            <a:r>
              <a:rPr lang="en-US" dirty="0" smtClean="0"/>
              <a:t>Click to edit Master title style</a:t>
            </a:r>
            <a:endParaRPr lang="en-US" dirty="0"/>
          </a:p>
        </p:txBody>
      </p:sp>
      <p:cxnSp>
        <p:nvCxnSpPr>
          <p:cNvPr id="6" name="Straight Connector 5"/>
          <p:cNvCxnSpPr/>
          <p:nvPr userDrawn="1"/>
        </p:nvCxnSpPr>
        <p:spPr>
          <a:xfrm>
            <a:off x="2604393" y="1602414"/>
            <a:ext cx="1843280" cy="0"/>
          </a:xfrm>
          <a:prstGeom prst="line">
            <a:avLst/>
          </a:prstGeom>
          <a:ln w="57150">
            <a:solidFill>
              <a:srgbClr val="1D8DB0"/>
            </a:solidFill>
          </a:ln>
        </p:spPr>
        <p:style>
          <a:lnRef idx="1">
            <a:schemeClr val="accent1"/>
          </a:lnRef>
          <a:fillRef idx="0">
            <a:schemeClr val="accent1"/>
          </a:fillRef>
          <a:effectRef idx="0">
            <a:schemeClr val="accent1"/>
          </a:effectRef>
          <a:fontRef idx="minor">
            <a:schemeClr val="tx1"/>
          </a:fontRef>
        </p:style>
      </p:cxnSp>
      <p:sp>
        <p:nvSpPr>
          <p:cNvPr id="10" name="Slide Number Placeholder 5"/>
          <p:cNvSpPr>
            <a:spLocks noGrp="1"/>
          </p:cNvSpPr>
          <p:nvPr>
            <p:ph type="sldNum" sz="quarter" idx="4"/>
          </p:nvPr>
        </p:nvSpPr>
        <p:spPr>
          <a:xfrm>
            <a:off x="10919018" y="1346518"/>
            <a:ext cx="725296" cy="365125"/>
          </a:xfrm>
          <a:prstGeom prst="rect">
            <a:avLst/>
          </a:prstGeom>
        </p:spPr>
        <p:txBody>
          <a:bodyPr anchor="ctr"/>
          <a:lstStyle>
            <a:lvl1pPr algn="ctr">
              <a:defRPr sz="1600" b="0" i="0">
                <a:solidFill>
                  <a:schemeClr val="bg1"/>
                </a:solidFill>
                <a:latin typeface="Roboto Light" charset="0"/>
                <a:ea typeface="Roboto Light" charset="0"/>
                <a:cs typeface="Roboto Light" charset="0"/>
              </a:defRPr>
            </a:lvl1pPr>
          </a:lstStyle>
          <a:p>
            <a:fld id="{936C95AE-7298-45E1-9514-94AFF5BED89B}" type="slidenum">
              <a:rPr lang="en-US" smtClean="0"/>
              <a:pPr/>
              <a:t>‹#›</a:t>
            </a:fld>
            <a:endParaRPr lang="en-US" dirty="0"/>
          </a:p>
        </p:txBody>
      </p:sp>
      <p:sp>
        <p:nvSpPr>
          <p:cNvPr id="9" name="TextBox 8"/>
          <p:cNvSpPr txBox="1"/>
          <p:nvPr userDrawn="1"/>
        </p:nvSpPr>
        <p:spPr>
          <a:xfrm>
            <a:off x="526941" y="1232607"/>
            <a:ext cx="1843280" cy="276999"/>
          </a:xfrm>
          <a:prstGeom prst="rect">
            <a:avLst/>
          </a:prstGeom>
          <a:noFill/>
        </p:spPr>
        <p:txBody>
          <a:bodyPr wrap="square" rtlCol="0">
            <a:spAutoFit/>
          </a:bodyPr>
          <a:lstStyle/>
          <a:p>
            <a:pPr algn="ctr"/>
            <a:r>
              <a:rPr lang="en-US" sz="1200" b="0" spc="160" dirty="0" smtClean="0">
                <a:solidFill>
                  <a:schemeClr val="accent1">
                    <a:lumMod val="20000"/>
                    <a:lumOff val="80000"/>
                  </a:schemeClr>
                </a:solidFill>
                <a:latin typeface="Roboto" charset="0"/>
                <a:ea typeface="Roboto" charset="0"/>
                <a:cs typeface="Roboto" charset="0"/>
              </a:rPr>
              <a:t>INLEIDING</a:t>
            </a:r>
            <a:endParaRPr lang="en-US" sz="1200" b="0" spc="160" dirty="0">
              <a:solidFill>
                <a:schemeClr val="accent1">
                  <a:lumMod val="20000"/>
                  <a:lumOff val="80000"/>
                </a:schemeClr>
              </a:solidFill>
              <a:latin typeface="Roboto" charset="0"/>
              <a:ea typeface="Roboto" charset="0"/>
              <a:cs typeface="Roboto" charset="0"/>
            </a:endParaRPr>
          </a:p>
        </p:txBody>
      </p:sp>
      <p:sp>
        <p:nvSpPr>
          <p:cNvPr id="11" name="TextBox 10"/>
          <p:cNvSpPr txBox="1"/>
          <p:nvPr userDrawn="1"/>
        </p:nvSpPr>
        <p:spPr>
          <a:xfrm>
            <a:off x="2604393" y="1232607"/>
            <a:ext cx="1843280" cy="307777"/>
          </a:xfrm>
          <a:prstGeom prst="rect">
            <a:avLst/>
          </a:prstGeom>
          <a:noFill/>
        </p:spPr>
        <p:txBody>
          <a:bodyPr wrap="square" rtlCol="0">
            <a:spAutoFit/>
          </a:bodyPr>
          <a:lstStyle/>
          <a:p>
            <a:pPr algn="ctr"/>
            <a:r>
              <a:rPr lang="en-US" sz="1400" spc="160" dirty="0" smtClean="0">
                <a:solidFill>
                  <a:schemeClr val="bg1"/>
                </a:solidFill>
                <a:latin typeface="Roboto" charset="0"/>
                <a:ea typeface="Roboto" charset="0"/>
                <a:cs typeface="Roboto" charset="0"/>
              </a:rPr>
              <a:t>PCG</a:t>
            </a:r>
            <a:endParaRPr lang="en-US" sz="1400" spc="160" dirty="0">
              <a:solidFill>
                <a:schemeClr val="bg1"/>
              </a:solidFill>
              <a:latin typeface="Roboto" charset="0"/>
              <a:ea typeface="Roboto" charset="0"/>
              <a:cs typeface="Roboto" charset="0"/>
            </a:endParaRPr>
          </a:p>
        </p:txBody>
      </p:sp>
      <p:sp>
        <p:nvSpPr>
          <p:cNvPr id="15" name="TextBox 14"/>
          <p:cNvSpPr txBox="1"/>
          <p:nvPr userDrawn="1"/>
        </p:nvSpPr>
        <p:spPr>
          <a:xfrm>
            <a:off x="4583588" y="1232607"/>
            <a:ext cx="1843280" cy="276999"/>
          </a:xfrm>
          <a:prstGeom prst="rect">
            <a:avLst/>
          </a:prstGeom>
          <a:noFill/>
        </p:spPr>
        <p:txBody>
          <a:bodyPr wrap="square" rtlCol="0">
            <a:spAutoFit/>
          </a:bodyPr>
          <a:lstStyle/>
          <a:p>
            <a:pPr algn="ctr"/>
            <a:r>
              <a:rPr lang="en-US" sz="1200" spc="160" dirty="0" smtClean="0">
                <a:solidFill>
                  <a:schemeClr val="accent1">
                    <a:lumMod val="20000"/>
                    <a:lumOff val="80000"/>
                  </a:schemeClr>
                </a:solidFill>
                <a:latin typeface="Roboto" charset="0"/>
                <a:ea typeface="Roboto" charset="0"/>
                <a:cs typeface="Roboto" charset="0"/>
              </a:rPr>
              <a:t>PROBLOG</a:t>
            </a:r>
            <a:endParaRPr lang="en-US" sz="1200" spc="160" dirty="0">
              <a:solidFill>
                <a:schemeClr val="accent1">
                  <a:lumMod val="20000"/>
                  <a:lumOff val="80000"/>
                </a:schemeClr>
              </a:solidFill>
              <a:latin typeface="Roboto" charset="0"/>
              <a:ea typeface="Roboto" charset="0"/>
              <a:cs typeface="Roboto" charset="0"/>
            </a:endParaRPr>
          </a:p>
        </p:txBody>
      </p:sp>
      <p:sp>
        <p:nvSpPr>
          <p:cNvPr id="16" name="TextBox 15"/>
          <p:cNvSpPr txBox="1"/>
          <p:nvPr userDrawn="1"/>
        </p:nvSpPr>
        <p:spPr>
          <a:xfrm>
            <a:off x="6562783" y="1078719"/>
            <a:ext cx="1843280" cy="461665"/>
          </a:xfrm>
          <a:prstGeom prst="rect">
            <a:avLst/>
          </a:prstGeom>
          <a:noFill/>
        </p:spPr>
        <p:txBody>
          <a:bodyPr wrap="square" rtlCol="0">
            <a:spAutoFit/>
          </a:bodyPr>
          <a:lstStyle/>
          <a:p>
            <a:pPr algn="ctr"/>
            <a:r>
              <a:rPr lang="en-US" sz="1200" spc="160" smtClean="0">
                <a:solidFill>
                  <a:schemeClr val="accent1">
                    <a:lumMod val="20000"/>
                    <a:lumOff val="80000"/>
                  </a:schemeClr>
                </a:solidFill>
                <a:latin typeface="Roboto" charset="0"/>
                <a:ea typeface="Roboto" charset="0"/>
                <a:cs typeface="Roboto" charset="0"/>
              </a:rPr>
              <a:t>PCG MET PROBLOG</a:t>
            </a:r>
            <a:endParaRPr lang="en-US" sz="1200" spc="160" dirty="0">
              <a:solidFill>
                <a:schemeClr val="accent1">
                  <a:lumMod val="20000"/>
                  <a:lumOff val="80000"/>
                </a:schemeClr>
              </a:solidFill>
              <a:latin typeface="Roboto" charset="0"/>
              <a:ea typeface="Roboto" charset="0"/>
              <a:cs typeface="Roboto" charset="0"/>
            </a:endParaRPr>
          </a:p>
        </p:txBody>
      </p:sp>
    </p:spTree>
    <p:extLst>
      <p:ext uri="{BB962C8B-B14F-4D97-AF65-F5344CB8AC3E}">
        <p14:creationId xmlns:p14="http://schemas.microsoft.com/office/powerpoint/2010/main" val="2060975266"/>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ection 3">
    <p:bg>
      <p:bgPr>
        <a:solidFill>
          <a:srgbClr val="F5F5F5"/>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526941" y="573317"/>
            <a:ext cx="11230421" cy="431020"/>
          </a:xfrm>
          <a:prstGeom prst="rect">
            <a:avLst/>
          </a:prstGeom>
        </p:spPr>
        <p:txBody>
          <a:bodyPr/>
          <a:lstStyle>
            <a:lvl1pPr algn="l">
              <a:defRPr sz="2400" b="0" i="0">
                <a:solidFill>
                  <a:schemeClr val="bg1"/>
                </a:solidFill>
                <a:latin typeface="Roboto Medium" charset="0"/>
                <a:ea typeface="Roboto Medium" charset="0"/>
                <a:cs typeface="Roboto Medium" charset="0"/>
              </a:defRPr>
            </a:lvl1pPr>
          </a:lstStyle>
          <a:p>
            <a:r>
              <a:rPr lang="en-US" dirty="0" smtClean="0"/>
              <a:t>Click to edit Master title style</a:t>
            </a:r>
            <a:endParaRPr lang="en-US" dirty="0"/>
          </a:p>
        </p:txBody>
      </p:sp>
      <p:cxnSp>
        <p:nvCxnSpPr>
          <p:cNvPr id="6" name="Straight Connector 5"/>
          <p:cNvCxnSpPr/>
          <p:nvPr userDrawn="1"/>
        </p:nvCxnSpPr>
        <p:spPr>
          <a:xfrm>
            <a:off x="4583588" y="1602414"/>
            <a:ext cx="1843280" cy="0"/>
          </a:xfrm>
          <a:prstGeom prst="line">
            <a:avLst/>
          </a:prstGeom>
          <a:ln w="57150">
            <a:solidFill>
              <a:srgbClr val="1D8DB0"/>
            </a:solidFill>
          </a:ln>
        </p:spPr>
        <p:style>
          <a:lnRef idx="1">
            <a:schemeClr val="accent1"/>
          </a:lnRef>
          <a:fillRef idx="0">
            <a:schemeClr val="accent1"/>
          </a:fillRef>
          <a:effectRef idx="0">
            <a:schemeClr val="accent1"/>
          </a:effectRef>
          <a:fontRef idx="minor">
            <a:schemeClr val="tx1"/>
          </a:fontRef>
        </p:style>
      </p:cxnSp>
      <p:sp>
        <p:nvSpPr>
          <p:cNvPr id="10" name="Slide Number Placeholder 5"/>
          <p:cNvSpPr>
            <a:spLocks noGrp="1"/>
          </p:cNvSpPr>
          <p:nvPr>
            <p:ph type="sldNum" sz="quarter" idx="4"/>
          </p:nvPr>
        </p:nvSpPr>
        <p:spPr>
          <a:xfrm>
            <a:off x="10919018" y="1346518"/>
            <a:ext cx="725296" cy="365125"/>
          </a:xfrm>
          <a:prstGeom prst="rect">
            <a:avLst/>
          </a:prstGeom>
        </p:spPr>
        <p:txBody>
          <a:bodyPr anchor="ctr"/>
          <a:lstStyle>
            <a:lvl1pPr algn="ctr">
              <a:defRPr sz="1600" b="0" i="0">
                <a:solidFill>
                  <a:schemeClr val="bg1"/>
                </a:solidFill>
                <a:latin typeface="Roboto Light" charset="0"/>
                <a:ea typeface="Roboto Light" charset="0"/>
                <a:cs typeface="Roboto Light" charset="0"/>
              </a:defRPr>
            </a:lvl1pPr>
          </a:lstStyle>
          <a:p>
            <a:fld id="{936C95AE-7298-45E1-9514-94AFF5BED89B}" type="slidenum">
              <a:rPr lang="en-US" smtClean="0"/>
              <a:pPr/>
              <a:t>‹#›</a:t>
            </a:fld>
            <a:endParaRPr lang="en-US" dirty="0"/>
          </a:p>
        </p:txBody>
      </p:sp>
      <p:sp>
        <p:nvSpPr>
          <p:cNvPr id="9" name="TextBox 8"/>
          <p:cNvSpPr txBox="1"/>
          <p:nvPr userDrawn="1"/>
        </p:nvSpPr>
        <p:spPr>
          <a:xfrm>
            <a:off x="526941" y="1232607"/>
            <a:ext cx="1843280" cy="276999"/>
          </a:xfrm>
          <a:prstGeom prst="rect">
            <a:avLst/>
          </a:prstGeom>
          <a:noFill/>
        </p:spPr>
        <p:txBody>
          <a:bodyPr wrap="square" rtlCol="0">
            <a:spAutoFit/>
          </a:bodyPr>
          <a:lstStyle/>
          <a:p>
            <a:pPr algn="ctr"/>
            <a:r>
              <a:rPr lang="en-US" sz="1200" b="0" spc="160" dirty="0" smtClean="0">
                <a:solidFill>
                  <a:schemeClr val="accent1">
                    <a:lumMod val="20000"/>
                    <a:lumOff val="80000"/>
                  </a:schemeClr>
                </a:solidFill>
                <a:latin typeface="Roboto" charset="0"/>
                <a:ea typeface="Roboto" charset="0"/>
                <a:cs typeface="Roboto" charset="0"/>
              </a:rPr>
              <a:t>INLEIDING</a:t>
            </a:r>
            <a:endParaRPr lang="en-US" sz="1200" b="0" spc="160" dirty="0">
              <a:solidFill>
                <a:schemeClr val="accent1">
                  <a:lumMod val="20000"/>
                  <a:lumOff val="80000"/>
                </a:schemeClr>
              </a:solidFill>
              <a:latin typeface="Roboto" charset="0"/>
              <a:ea typeface="Roboto" charset="0"/>
              <a:cs typeface="Roboto" charset="0"/>
            </a:endParaRPr>
          </a:p>
        </p:txBody>
      </p:sp>
      <p:sp>
        <p:nvSpPr>
          <p:cNvPr id="11" name="TextBox 10"/>
          <p:cNvSpPr txBox="1"/>
          <p:nvPr userDrawn="1"/>
        </p:nvSpPr>
        <p:spPr>
          <a:xfrm>
            <a:off x="2604393" y="1232607"/>
            <a:ext cx="1843280" cy="276999"/>
          </a:xfrm>
          <a:prstGeom prst="rect">
            <a:avLst/>
          </a:prstGeom>
          <a:noFill/>
        </p:spPr>
        <p:txBody>
          <a:bodyPr wrap="square" rtlCol="0">
            <a:spAutoFit/>
          </a:bodyPr>
          <a:lstStyle/>
          <a:p>
            <a:pPr algn="ctr"/>
            <a:r>
              <a:rPr lang="en-US" sz="1200" spc="160" dirty="0" smtClean="0">
                <a:solidFill>
                  <a:schemeClr val="accent1">
                    <a:lumMod val="20000"/>
                    <a:lumOff val="80000"/>
                  </a:schemeClr>
                </a:solidFill>
                <a:latin typeface="Roboto" charset="0"/>
                <a:ea typeface="Roboto" charset="0"/>
                <a:cs typeface="Roboto" charset="0"/>
              </a:rPr>
              <a:t>PCG</a:t>
            </a:r>
            <a:endParaRPr lang="en-US" sz="1200" spc="160" dirty="0">
              <a:solidFill>
                <a:schemeClr val="accent1">
                  <a:lumMod val="20000"/>
                  <a:lumOff val="80000"/>
                </a:schemeClr>
              </a:solidFill>
              <a:latin typeface="Roboto" charset="0"/>
              <a:ea typeface="Roboto" charset="0"/>
              <a:cs typeface="Roboto" charset="0"/>
            </a:endParaRPr>
          </a:p>
        </p:txBody>
      </p:sp>
      <p:sp>
        <p:nvSpPr>
          <p:cNvPr id="15" name="TextBox 14"/>
          <p:cNvSpPr txBox="1"/>
          <p:nvPr userDrawn="1"/>
        </p:nvSpPr>
        <p:spPr>
          <a:xfrm>
            <a:off x="4583588" y="1232607"/>
            <a:ext cx="1843280" cy="307777"/>
          </a:xfrm>
          <a:prstGeom prst="rect">
            <a:avLst/>
          </a:prstGeom>
          <a:noFill/>
        </p:spPr>
        <p:txBody>
          <a:bodyPr wrap="square" rtlCol="0">
            <a:spAutoFit/>
          </a:bodyPr>
          <a:lstStyle/>
          <a:p>
            <a:pPr algn="ctr"/>
            <a:r>
              <a:rPr lang="en-US" sz="1400" spc="160" dirty="0" smtClean="0">
                <a:solidFill>
                  <a:schemeClr val="bg1"/>
                </a:solidFill>
                <a:latin typeface="Roboto" charset="0"/>
                <a:ea typeface="Roboto" charset="0"/>
                <a:cs typeface="Roboto" charset="0"/>
              </a:rPr>
              <a:t>PROBLOG</a:t>
            </a:r>
            <a:endParaRPr lang="en-US" sz="1400" spc="160" dirty="0">
              <a:solidFill>
                <a:schemeClr val="bg1"/>
              </a:solidFill>
              <a:latin typeface="Roboto" charset="0"/>
              <a:ea typeface="Roboto" charset="0"/>
              <a:cs typeface="Roboto" charset="0"/>
            </a:endParaRPr>
          </a:p>
        </p:txBody>
      </p:sp>
      <p:sp>
        <p:nvSpPr>
          <p:cNvPr id="16" name="TextBox 15"/>
          <p:cNvSpPr txBox="1"/>
          <p:nvPr userDrawn="1"/>
        </p:nvSpPr>
        <p:spPr>
          <a:xfrm>
            <a:off x="6562783" y="1089787"/>
            <a:ext cx="1843280" cy="461665"/>
          </a:xfrm>
          <a:prstGeom prst="rect">
            <a:avLst/>
          </a:prstGeom>
          <a:noFill/>
        </p:spPr>
        <p:txBody>
          <a:bodyPr wrap="square" rtlCol="0">
            <a:spAutoFit/>
          </a:bodyPr>
          <a:lstStyle/>
          <a:p>
            <a:pPr algn="ctr"/>
            <a:r>
              <a:rPr lang="en-US" sz="1200" spc="160" smtClean="0">
                <a:solidFill>
                  <a:schemeClr val="accent1">
                    <a:lumMod val="20000"/>
                    <a:lumOff val="80000"/>
                  </a:schemeClr>
                </a:solidFill>
                <a:latin typeface="Roboto" charset="0"/>
                <a:ea typeface="Roboto" charset="0"/>
                <a:cs typeface="Roboto" charset="0"/>
              </a:rPr>
              <a:t>PCG MET PROBLOG</a:t>
            </a:r>
            <a:endParaRPr lang="en-US" sz="1200" spc="160" dirty="0">
              <a:solidFill>
                <a:schemeClr val="accent1">
                  <a:lumMod val="20000"/>
                  <a:lumOff val="80000"/>
                </a:schemeClr>
              </a:solidFill>
              <a:latin typeface="Roboto" charset="0"/>
              <a:ea typeface="Roboto" charset="0"/>
              <a:cs typeface="Roboto" charset="0"/>
            </a:endParaRPr>
          </a:p>
        </p:txBody>
      </p:sp>
    </p:spTree>
    <p:extLst>
      <p:ext uri="{BB962C8B-B14F-4D97-AF65-F5344CB8AC3E}">
        <p14:creationId xmlns:p14="http://schemas.microsoft.com/office/powerpoint/2010/main" val="1739000681"/>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ection 4">
    <p:bg>
      <p:bgPr>
        <a:solidFill>
          <a:srgbClr val="F5F5F5"/>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526941" y="573317"/>
            <a:ext cx="11230421" cy="431020"/>
          </a:xfrm>
          <a:prstGeom prst="rect">
            <a:avLst/>
          </a:prstGeom>
        </p:spPr>
        <p:txBody>
          <a:bodyPr/>
          <a:lstStyle>
            <a:lvl1pPr algn="l">
              <a:defRPr sz="2400" b="0" i="0">
                <a:solidFill>
                  <a:schemeClr val="bg1"/>
                </a:solidFill>
                <a:latin typeface="Roboto Medium" charset="0"/>
                <a:ea typeface="Roboto Medium" charset="0"/>
                <a:cs typeface="Roboto Medium" charset="0"/>
              </a:defRPr>
            </a:lvl1pPr>
          </a:lstStyle>
          <a:p>
            <a:r>
              <a:rPr lang="en-US" dirty="0" smtClean="0"/>
              <a:t>Click to edit Master title style</a:t>
            </a:r>
            <a:endParaRPr lang="en-US" dirty="0"/>
          </a:p>
        </p:txBody>
      </p:sp>
      <p:cxnSp>
        <p:nvCxnSpPr>
          <p:cNvPr id="6" name="Straight Connector 5"/>
          <p:cNvCxnSpPr/>
          <p:nvPr userDrawn="1"/>
        </p:nvCxnSpPr>
        <p:spPr>
          <a:xfrm>
            <a:off x="6562782" y="1602414"/>
            <a:ext cx="1843280" cy="0"/>
          </a:xfrm>
          <a:prstGeom prst="line">
            <a:avLst/>
          </a:prstGeom>
          <a:ln w="57150">
            <a:solidFill>
              <a:srgbClr val="1D8DB0"/>
            </a:solidFill>
          </a:ln>
        </p:spPr>
        <p:style>
          <a:lnRef idx="1">
            <a:schemeClr val="accent1"/>
          </a:lnRef>
          <a:fillRef idx="0">
            <a:schemeClr val="accent1"/>
          </a:fillRef>
          <a:effectRef idx="0">
            <a:schemeClr val="accent1"/>
          </a:effectRef>
          <a:fontRef idx="minor">
            <a:schemeClr val="tx1"/>
          </a:fontRef>
        </p:style>
      </p:cxnSp>
      <p:sp>
        <p:nvSpPr>
          <p:cNvPr id="10" name="Slide Number Placeholder 5"/>
          <p:cNvSpPr>
            <a:spLocks noGrp="1"/>
          </p:cNvSpPr>
          <p:nvPr>
            <p:ph type="sldNum" sz="quarter" idx="4"/>
          </p:nvPr>
        </p:nvSpPr>
        <p:spPr>
          <a:xfrm>
            <a:off x="10919018" y="1346518"/>
            <a:ext cx="725296" cy="365125"/>
          </a:xfrm>
          <a:prstGeom prst="rect">
            <a:avLst/>
          </a:prstGeom>
        </p:spPr>
        <p:txBody>
          <a:bodyPr anchor="ctr"/>
          <a:lstStyle>
            <a:lvl1pPr algn="ctr">
              <a:defRPr sz="1600" b="0" i="0">
                <a:solidFill>
                  <a:schemeClr val="bg1"/>
                </a:solidFill>
                <a:latin typeface="Roboto Light" charset="0"/>
                <a:ea typeface="Roboto Light" charset="0"/>
                <a:cs typeface="Roboto Light" charset="0"/>
              </a:defRPr>
            </a:lvl1pPr>
          </a:lstStyle>
          <a:p>
            <a:fld id="{936C95AE-7298-45E1-9514-94AFF5BED89B}" type="slidenum">
              <a:rPr lang="en-US" smtClean="0"/>
              <a:pPr/>
              <a:t>‹#›</a:t>
            </a:fld>
            <a:endParaRPr lang="en-US" dirty="0"/>
          </a:p>
        </p:txBody>
      </p:sp>
      <p:sp>
        <p:nvSpPr>
          <p:cNvPr id="9" name="TextBox 8"/>
          <p:cNvSpPr txBox="1"/>
          <p:nvPr userDrawn="1"/>
        </p:nvSpPr>
        <p:spPr>
          <a:xfrm>
            <a:off x="526941" y="1232607"/>
            <a:ext cx="1843280" cy="276999"/>
          </a:xfrm>
          <a:prstGeom prst="rect">
            <a:avLst/>
          </a:prstGeom>
          <a:noFill/>
        </p:spPr>
        <p:txBody>
          <a:bodyPr wrap="square" rtlCol="0">
            <a:spAutoFit/>
          </a:bodyPr>
          <a:lstStyle/>
          <a:p>
            <a:pPr algn="ctr"/>
            <a:r>
              <a:rPr lang="en-US" sz="1200" b="0" spc="160" dirty="0" smtClean="0">
                <a:solidFill>
                  <a:schemeClr val="accent1">
                    <a:lumMod val="20000"/>
                    <a:lumOff val="80000"/>
                  </a:schemeClr>
                </a:solidFill>
                <a:latin typeface="Roboto" charset="0"/>
                <a:ea typeface="Roboto" charset="0"/>
                <a:cs typeface="Roboto" charset="0"/>
              </a:rPr>
              <a:t>INLEIDING</a:t>
            </a:r>
            <a:endParaRPr lang="en-US" sz="1200" b="0" spc="160" dirty="0">
              <a:solidFill>
                <a:schemeClr val="accent1">
                  <a:lumMod val="20000"/>
                  <a:lumOff val="80000"/>
                </a:schemeClr>
              </a:solidFill>
              <a:latin typeface="Roboto" charset="0"/>
              <a:ea typeface="Roboto" charset="0"/>
              <a:cs typeface="Roboto" charset="0"/>
            </a:endParaRPr>
          </a:p>
        </p:txBody>
      </p:sp>
      <p:sp>
        <p:nvSpPr>
          <p:cNvPr id="11" name="TextBox 10"/>
          <p:cNvSpPr txBox="1"/>
          <p:nvPr userDrawn="1"/>
        </p:nvSpPr>
        <p:spPr>
          <a:xfrm>
            <a:off x="2604393" y="1232607"/>
            <a:ext cx="1843280" cy="276999"/>
          </a:xfrm>
          <a:prstGeom prst="rect">
            <a:avLst/>
          </a:prstGeom>
          <a:noFill/>
        </p:spPr>
        <p:txBody>
          <a:bodyPr wrap="square" rtlCol="0">
            <a:spAutoFit/>
          </a:bodyPr>
          <a:lstStyle/>
          <a:p>
            <a:pPr algn="ctr"/>
            <a:r>
              <a:rPr lang="en-US" sz="1200" spc="160" dirty="0" smtClean="0">
                <a:solidFill>
                  <a:schemeClr val="accent1">
                    <a:lumMod val="20000"/>
                    <a:lumOff val="80000"/>
                  </a:schemeClr>
                </a:solidFill>
                <a:latin typeface="Roboto" charset="0"/>
                <a:ea typeface="Roboto" charset="0"/>
                <a:cs typeface="Roboto" charset="0"/>
              </a:rPr>
              <a:t>PCG</a:t>
            </a:r>
            <a:endParaRPr lang="en-US" sz="1200" spc="160" dirty="0">
              <a:solidFill>
                <a:schemeClr val="accent1">
                  <a:lumMod val="20000"/>
                  <a:lumOff val="80000"/>
                </a:schemeClr>
              </a:solidFill>
              <a:latin typeface="Roboto" charset="0"/>
              <a:ea typeface="Roboto" charset="0"/>
              <a:cs typeface="Roboto" charset="0"/>
            </a:endParaRPr>
          </a:p>
        </p:txBody>
      </p:sp>
      <p:sp>
        <p:nvSpPr>
          <p:cNvPr id="15" name="TextBox 14"/>
          <p:cNvSpPr txBox="1"/>
          <p:nvPr userDrawn="1"/>
        </p:nvSpPr>
        <p:spPr>
          <a:xfrm>
            <a:off x="4583588" y="1232607"/>
            <a:ext cx="1843280" cy="276999"/>
          </a:xfrm>
          <a:prstGeom prst="rect">
            <a:avLst/>
          </a:prstGeom>
          <a:noFill/>
        </p:spPr>
        <p:txBody>
          <a:bodyPr wrap="square" rtlCol="0">
            <a:spAutoFit/>
          </a:bodyPr>
          <a:lstStyle/>
          <a:p>
            <a:pPr algn="ctr"/>
            <a:r>
              <a:rPr lang="en-US" sz="1200" spc="160" dirty="0" smtClean="0">
                <a:solidFill>
                  <a:schemeClr val="accent1">
                    <a:lumMod val="20000"/>
                    <a:lumOff val="80000"/>
                  </a:schemeClr>
                </a:solidFill>
                <a:latin typeface="Roboto" charset="0"/>
                <a:ea typeface="Roboto" charset="0"/>
                <a:cs typeface="Roboto" charset="0"/>
              </a:rPr>
              <a:t>PROBLOG</a:t>
            </a:r>
            <a:endParaRPr lang="en-US" sz="1200" spc="160" dirty="0">
              <a:solidFill>
                <a:schemeClr val="accent1">
                  <a:lumMod val="20000"/>
                  <a:lumOff val="80000"/>
                </a:schemeClr>
              </a:solidFill>
              <a:latin typeface="Roboto" charset="0"/>
              <a:ea typeface="Roboto" charset="0"/>
              <a:cs typeface="Roboto" charset="0"/>
            </a:endParaRPr>
          </a:p>
        </p:txBody>
      </p:sp>
      <p:sp>
        <p:nvSpPr>
          <p:cNvPr id="16" name="TextBox 15"/>
          <p:cNvSpPr txBox="1"/>
          <p:nvPr userDrawn="1"/>
        </p:nvSpPr>
        <p:spPr>
          <a:xfrm>
            <a:off x="6562782" y="1041765"/>
            <a:ext cx="1843280" cy="523220"/>
          </a:xfrm>
          <a:prstGeom prst="rect">
            <a:avLst/>
          </a:prstGeom>
          <a:noFill/>
        </p:spPr>
        <p:txBody>
          <a:bodyPr wrap="square" rtlCol="0">
            <a:spAutoFit/>
          </a:bodyPr>
          <a:lstStyle/>
          <a:p>
            <a:pPr algn="ctr"/>
            <a:r>
              <a:rPr lang="en-US" sz="1400" spc="160" smtClean="0">
                <a:solidFill>
                  <a:schemeClr val="bg1"/>
                </a:solidFill>
                <a:latin typeface="Roboto" charset="0"/>
                <a:ea typeface="Roboto" charset="0"/>
                <a:cs typeface="Roboto" charset="0"/>
              </a:rPr>
              <a:t>PCG MET PROBLOG</a:t>
            </a:r>
            <a:endParaRPr lang="en-US" sz="1400" spc="160" dirty="0">
              <a:solidFill>
                <a:schemeClr val="bg1"/>
              </a:solidFill>
              <a:latin typeface="Roboto" charset="0"/>
              <a:ea typeface="Roboto" charset="0"/>
              <a:cs typeface="Roboto" charset="0"/>
            </a:endParaRPr>
          </a:p>
        </p:txBody>
      </p:sp>
    </p:spTree>
    <p:extLst>
      <p:ext uri="{BB962C8B-B14F-4D97-AF65-F5344CB8AC3E}">
        <p14:creationId xmlns:p14="http://schemas.microsoft.com/office/powerpoint/2010/main" val="1387036159"/>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p:bg>
      <p:bgPr>
        <a:solidFill>
          <a:srgbClr val="F5F5F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523757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slideLayout" Target="../slideLayouts/slideLayout5.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theme" Target="../theme/theme2.xml"/><Relationship Id="rId8"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5F5F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375482"/>
      </p:ext>
    </p:extLst>
  </p:cSld>
  <p:clrMap bg1="lt1" tx1="dk1" bg2="lt2" tx2="dk2" accent1="accent1" accent2="accent2" accent3="accent3" accent4="accent4" accent5="accent5" accent6="accent6" hlink="hlink" folHlink="folHlink"/>
  <p:sldLayoutIdLst>
    <p:sldLayoutId id="2147483731"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5F5F5"/>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12192000" cy="37469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0" y="374695"/>
            <a:ext cx="12192000" cy="1201231"/>
          </a:xfrm>
          <a:prstGeom prst="rect">
            <a:avLst/>
          </a:prstGeom>
          <a:solidFill>
            <a:srgbClr val="52BEE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userDrawn="1"/>
        </p:nvSpPr>
        <p:spPr>
          <a:xfrm>
            <a:off x="526840" y="56543"/>
            <a:ext cx="5080673" cy="276999"/>
          </a:xfrm>
          <a:prstGeom prst="rect">
            <a:avLst/>
          </a:prstGeom>
          <a:noFill/>
        </p:spPr>
        <p:txBody>
          <a:bodyPr wrap="square" rtlCol="0">
            <a:spAutoFit/>
          </a:bodyPr>
          <a:lstStyle/>
          <a:p>
            <a:r>
              <a:rPr lang="en-US" sz="1200" b="0" i="0" dirty="0" err="1" smtClean="0">
                <a:solidFill>
                  <a:schemeClr val="accent3">
                    <a:lumMod val="40000"/>
                    <a:lumOff val="60000"/>
                  </a:schemeClr>
                </a:solidFill>
                <a:latin typeface="Roboto Light" charset="0"/>
                <a:ea typeface="Roboto Light" charset="0"/>
                <a:cs typeface="Roboto Light" charset="0"/>
              </a:rPr>
              <a:t>Generatie</a:t>
            </a:r>
            <a:r>
              <a:rPr lang="en-US" sz="1200" b="0" i="0" dirty="0" smtClean="0">
                <a:solidFill>
                  <a:schemeClr val="accent3">
                    <a:lumMod val="40000"/>
                    <a:lumOff val="60000"/>
                  </a:schemeClr>
                </a:solidFill>
                <a:latin typeface="Roboto Light" charset="0"/>
                <a:ea typeface="Roboto Light" charset="0"/>
                <a:cs typeface="Roboto Light" charset="0"/>
              </a:rPr>
              <a:t> van </a:t>
            </a:r>
            <a:r>
              <a:rPr lang="en-US" sz="1200" b="0" i="0" dirty="0" err="1" smtClean="0">
                <a:solidFill>
                  <a:schemeClr val="accent3">
                    <a:lumMod val="40000"/>
                    <a:lumOff val="60000"/>
                  </a:schemeClr>
                </a:solidFill>
                <a:latin typeface="Roboto Light" charset="0"/>
                <a:ea typeface="Roboto Light" charset="0"/>
                <a:cs typeface="Roboto Light" charset="0"/>
              </a:rPr>
              <a:t>spelinhoud</a:t>
            </a:r>
            <a:r>
              <a:rPr lang="en-US" sz="1200" b="0" i="0" dirty="0" smtClean="0">
                <a:solidFill>
                  <a:schemeClr val="accent3">
                    <a:lumMod val="40000"/>
                    <a:lumOff val="60000"/>
                  </a:schemeClr>
                </a:solidFill>
                <a:latin typeface="Roboto Light" charset="0"/>
                <a:ea typeface="Roboto Light" charset="0"/>
                <a:cs typeface="Roboto Light" charset="0"/>
              </a:rPr>
              <a:t> </a:t>
            </a:r>
            <a:r>
              <a:rPr lang="en-US" sz="1200" b="0" i="0" dirty="0" err="1" smtClean="0">
                <a:solidFill>
                  <a:schemeClr val="accent3">
                    <a:lumMod val="40000"/>
                    <a:lumOff val="60000"/>
                  </a:schemeClr>
                </a:solidFill>
                <a:latin typeface="Roboto Light" charset="0"/>
                <a:ea typeface="Roboto Light" charset="0"/>
                <a:cs typeface="Roboto Light" charset="0"/>
              </a:rPr>
              <a:t>dmv</a:t>
            </a:r>
            <a:r>
              <a:rPr lang="en-US" sz="1200" b="0" i="0" dirty="0" smtClean="0">
                <a:solidFill>
                  <a:schemeClr val="accent3">
                    <a:lumMod val="40000"/>
                    <a:lumOff val="60000"/>
                  </a:schemeClr>
                </a:solidFill>
                <a:latin typeface="Roboto Light" charset="0"/>
                <a:ea typeface="Roboto Light" charset="0"/>
                <a:cs typeface="Roboto Light" charset="0"/>
              </a:rPr>
              <a:t>.</a:t>
            </a:r>
            <a:r>
              <a:rPr lang="en-US" sz="1200" b="0" i="0" baseline="0" dirty="0" smtClean="0">
                <a:solidFill>
                  <a:schemeClr val="accent3">
                    <a:lumMod val="40000"/>
                    <a:lumOff val="60000"/>
                  </a:schemeClr>
                </a:solidFill>
                <a:latin typeface="Roboto Light" charset="0"/>
                <a:ea typeface="Roboto Light" charset="0"/>
                <a:cs typeface="Roboto Light" charset="0"/>
              </a:rPr>
              <a:t> </a:t>
            </a:r>
            <a:r>
              <a:rPr lang="en-US" sz="1200" b="0" i="0" baseline="0" dirty="0" err="1" smtClean="0">
                <a:solidFill>
                  <a:schemeClr val="accent3">
                    <a:lumMod val="40000"/>
                    <a:lumOff val="60000"/>
                  </a:schemeClr>
                </a:solidFill>
                <a:latin typeface="Roboto Light" charset="0"/>
                <a:ea typeface="Roboto Light" charset="0"/>
                <a:cs typeface="Roboto Light" charset="0"/>
              </a:rPr>
              <a:t>probabilistische</a:t>
            </a:r>
            <a:r>
              <a:rPr lang="en-US" sz="1200" b="0" i="0" baseline="0" dirty="0" smtClean="0">
                <a:solidFill>
                  <a:schemeClr val="accent3">
                    <a:lumMod val="40000"/>
                    <a:lumOff val="60000"/>
                  </a:schemeClr>
                </a:solidFill>
                <a:latin typeface="Roboto Light" charset="0"/>
                <a:ea typeface="Roboto Light" charset="0"/>
                <a:cs typeface="Roboto Light" charset="0"/>
              </a:rPr>
              <a:t> </a:t>
            </a:r>
            <a:r>
              <a:rPr lang="en-US" sz="1200" b="0" i="0" baseline="0" dirty="0" err="1" smtClean="0">
                <a:solidFill>
                  <a:schemeClr val="accent3">
                    <a:lumMod val="40000"/>
                    <a:lumOff val="60000"/>
                  </a:schemeClr>
                </a:solidFill>
                <a:latin typeface="Roboto Light" charset="0"/>
                <a:ea typeface="Roboto Light" charset="0"/>
                <a:cs typeface="Roboto Light" charset="0"/>
              </a:rPr>
              <a:t>programmeertalen</a:t>
            </a:r>
            <a:endParaRPr lang="en-US" sz="1200" b="0" i="0" dirty="0">
              <a:solidFill>
                <a:schemeClr val="accent3">
                  <a:lumMod val="40000"/>
                  <a:lumOff val="60000"/>
                </a:schemeClr>
              </a:solidFill>
              <a:latin typeface="Roboto Light" charset="0"/>
              <a:ea typeface="Roboto Light" charset="0"/>
              <a:cs typeface="Roboto Light" charset="0"/>
            </a:endParaRPr>
          </a:p>
        </p:txBody>
      </p:sp>
      <p:sp>
        <p:nvSpPr>
          <p:cNvPr id="13" name="TextBox 12"/>
          <p:cNvSpPr txBox="1"/>
          <p:nvPr userDrawn="1"/>
        </p:nvSpPr>
        <p:spPr>
          <a:xfrm>
            <a:off x="6524940" y="56543"/>
            <a:ext cx="5080673" cy="276999"/>
          </a:xfrm>
          <a:prstGeom prst="rect">
            <a:avLst/>
          </a:prstGeom>
          <a:noFill/>
        </p:spPr>
        <p:txBody>
          <a:bodyPr wrap="square" rtlCol="0">
            <a:spAutoFit/>
          </a:bodyPr>
          <a:lstStyle/>
          <a:p>
            <a:pPr algn="r"/>
            <a:r>
              <a:rPr lang="en-US" sz="1200" b="0" i="0" dirty="0" smtClean="0">
                <a:solidFill>
                  <a:schemeClr val="accent3">
                    <a:lumMod val="40000"/>
                    <a:lumOff val="60000"/>
                  </a:schemeClr>
                </a:solidFill>
                <a:latin typeface="Roboto Light" charset="0"/>
                <a:ea typeface="Roboto Light" charset="0"/>
                <a:cs typeface="Roboto Light" charset="0"/>
              </a:rPr>
              <a:t>Robin </a:t>
            </a:r>
            <a:r>
              <a:rPr lang="en-US" sz="1200" b="0" i="0" dirty="0" err="1" smtClean="0">
                <a:solidFill>
                  <a:schemeClr val="accent3">
                    <a:lumMod val="40000"/>
                    <a:lumOff val="60000"/>
                  </a:schemeClr>
                </a:solidFill>
                <a:latin typeface="Roboto Light" charset="0"/>
                <a:ea typeface="Roboto Light" charset="0"/>
                <a:cs typeface="Roboto Light" charset="0"/>
              </a:rPr>
              <a:t>Haveneers</a:t>
            </a:r>
            <a:r>
              <a:rPr lang="en-US" sz="1200" b="0" i="0" baseline="0" dirty="0" smtClean="0">
                <a:solidFill>
                  <a:schemeClr val="accent3">
                    <a:lumMod val="40000"/>
                    <a:lumOff val="60000"/>
                  </a:schemeClr>
                </a:solidFill>
                <a:latin typeface="Roboto Light" charset="0"/>
                <a:ea typeface="Roboto Light" charset="0"/>
                <a:cs typeface="Roboto Light" charset="0"/>
              </a:rPr>
              <a:t> | Bachelor </a:t>
            </a:r>
            <a:r>
              <a:rPr lang="en-US" sz="1200" b="0" i="0" baseline="0" dirty="0" err="1" smtClean="0">
                <a:solidFill>
                  <a:schemeClr val="accent3">
                    <a:lumMod val="40000"/>
                    <a:lumOff val="60000"/>
                  </a:schemeClr>
                </a:solidFill>
                <a:latin typeface="Roboto Light" charset="0"/>
                <a:ea typeface="Roboto Light" charset="0"/>
                <a:cs typeface="Roboto Light" charset="0"/>
              </a:rPr>
              <a:t>Informatica</a:t>
            </a:r>
            <a:endParaRPr lang="en-US" sz="1200" b="0" i="0" dirty="0">
              <a:solidFill>
                <a:schemeClr val="accent3">
                  <a:lumMod val="40000"/>
                  <a:lumOff val="60000"/>
                </a:schemeClr>
              </a:solidFill>
              <a:latin typeface="Roboto Light" charset="0"/>
              <a:ea typeface="Roboto Light" charset="0"/>
              <a:cs typeface="Roboto Light" charset="0"/>
            </a:endParaRPr>
          </a:p>
        </p:txBody>
      </p:sp>
      <p:sp>
        <p:nvSpPr>
          <p:cNvPr id="10" name="Oval 9"/>
          <p:cNvSpPr/>
          <p:nvPr userDrawn="1"/>
        </p:nvSpPr>
        <p:spPr>
          <a:xfrm>
            <a:off x="10957719" y="1205133"/>
            <a:ext cx="647894" cy="647894"/>
          </a:xfrm>
          <a:prstGeom prst="ellipse">
            <a:avLst/>
          </a:prstGeom>
          <a:solidFill>
            <a:srgbClr val="1D8DB0"/>
          </a:solidFill>
          <a:ln>
            <a:noFill/>
          </a:ln>
          <a:effectLst>
            <a:outerShdw blurRad="508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5"/>
          <p:cNvSpPr>
            <a:spLocks noGrp="1"/>
          </p:cNvSpPr>
          <p:nvPr>
            <p:ph type="sldNum" sz="quarter" idx="4"/>
          </p:nvPr>
        </p:nvSpPr>
        <p:spPr>
          <a:xfrm>
            <a:off x="10919018" y="1346518"/>
            <a:ext cx="725296" cy="365125"/>
          </a:xfrm>
          <a:prstGeom prst="rect">
            <a:avLst/>
          </a:prstGeom>
        </p:spPr>
        <p:txBody>
          <a:bodyPr anchor="ctr"/>
          <a:lstStyle>
            <a:lvl1pPr algn="ctr">
              <a:defRPr sz="1600" b="0" i="0">
                <a:solidFill>
                  <a:schemeClr val="bg1"/>
                </a:solidFill>
                <a:latin typeface="Roboto Light" charset="0"/>
                <a:ea typeface="Roboto Light" charset="0"/>
                <a:cs typeface="Roboto Light" charset="0"/>
              </a:defRPr>
            </a:lvl1pPr>
          </a:lstStyle>
          <a:p>
            <a:fld id="{936C95AE-7298-45E1-9514-94AFF5BED89B}" type="slidenum">
              <a:rPr lang="en-US" smtClean="0"/>
              <a:pPr/>
              <a:t>‹#›</a:t>
            </a:fld>
            <a:endParaRPr lang="en-US" dirty="0"/>
          </a:p>
        </p:txBody>
      </p:sp>
      <p:pic>
        <p:nvPicPr>
          <p:cNvPr id="2" name="Picture 1"/>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260106" y="6073860"/>
            <a:ext cx="1789086" cy="638283"/>
          </a:xfrm>
          <a:prstGeom prst="rect">
            <a:avLst/>
          </a:prstGeom>
        </p:spPr>
      </p:pic>
    </p:spTree>
    <p:extLst>
      <p:ext uri="{BB962C8B-B14F-4D97-AF65-F5344CB8AC3E}">
        <p14:creationId xmlns:p14="http://schemas.microsoft.com/office/powerpoint/2010/main" val="272312086"/>
      </p:ext>
    </p:extLst>
  </p:cSld>
  <p:clrMap bg1="lt1" tx1="dk1" bg2="lt2" tx2="dk2" accent1="accent1" accent2="accent2" accent3="accent3" accent4="accent4" accent5="accent5" accent6="accent6" hlink="hlink" folHlink="folHlink"/>
  <p:sldLayoutIdLst>
    <p:sldLayoutId id="2147483660" r:id="rId1"/>
    <p:sldLayoutId id="2147483735" r:id="rId2"/>
    <p:sldLayoutId id="2147483726" r:id="rId3"/>
    <p:sldLayoutId id="2147483733" r:id="rId4"/>
    <p:sldLayoutId id="2147483734" r:id="rId5"/>
    <p:sldLayoutId id="2147483732"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5F5F5"/>
        </a:solidFill>
        <a:effectLst/>
      </p:bgPr>
    </p:bg>
    <p:spTree>
      <p:nvGrpSpPr>
        <p:cNvPr id="1" name=""/>
        <p:cNvGrpSpPr/>
        <p:nvPr/>
      </p:nvGrpSpPr>
      <p:grpSpPr>
        <a:xfrm>
          <a:off x="0" y="0"/>
          <a:ext cx="0" cy="0"/>
          <a:chOff x="0" y="0"/>
          <a:chExt cx="0" cy="0"/>
        </a:xfrm>
      </p:grpSpPr>
      <p:sp>
        <p:nvSpPr>
          <p:cNvPr id="9" name="Rectangle 8"/>
          <p:cNvSpPr/>
          <p:nvPr userDrawn="1"/>
        </p:nvSpPr>
        <p:spPr>
          <a:xfrm>
            <a:off x="0" y="2"/>
            <a:ext cx="12192000" cy="54186"/>
          </a:xfrm>
          <a:prstGeom prst="rect">
            <a:avLst/>
          </a:prstGeom>
          <a:solidFill>
            <a:srgbClr val="1D8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5"/>
          <p:cNvSpPr>
            <a:spLocks noGrp="1"/>
          </p:cNvSpPr>
          <p:nvPr>
            <p:ph type="sldNum" sz="quarter" idx="4"/>
          </p:nvPr>
        </p:nvSpPr>
        <p:spPr>
          <a:xfrm>
            <a:off x="11156953" y="6225718"/>
            <a:ext cx="554704" cy="365125"/>
          </a:xfrm>
          <a:prstGeom prst="rect">
            <a:avLst/>
          </a:prstGeom>
        </p:spPr>
        <p:txBody>
          <a:bodyPr anchor="ctr"/>
          <a:lstStyle>
            <a:lvl1pPr algn="r">
              <a:defRPr sz="1200" b="0" i="0">
                <a:latin typeface="Roboto Light" charset="0"/>
                <a:ea typeface="Roboto Light" charset="0"/>
                <a:cs typeface="Roboto Light" charset="0"/>
              </a:defRPr>
            </a:lvl1pPr>
          </a:lstStyle>
          <a:p>
            <a:fld id="{936C95AE-7298-45E1-9514-94AFF5BED89B}" type="slidenum">
              <a:rPr lang="en-US" smtClean="0"/>
              <a:pPr/>
              <a:t>‹#›</a:t>
            </a:fld>
            <a:endParaRPr lang="en-US"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70891" y="190501"/>
            <a:ext cx="1878301" cy="670112"/>
          </a:xfrm>
          <a:prstGeom prst="rect">
            <a:avLst/>
          </a:prstGeom>
        </p:spPr>
      </p:pic>
    </p:spTree>
    <p:extLst>
      <p:ext uri="{BB962C8B-B14F-4D97-AF65-F5344CB8AC3E}">
        <p14:creationId xmlns:p14="http://schemas.microsoft.com/office/powerpoint/2010/main" val="2086963638"/>
      </p:ext>
    </p:extLst>
  </p:cSld>
  <p:clrMap bg1="lt1" tx1="dk1" bg2="lt2" tx2="dk2" accent1="accent1" accent2="accent2" accent3="accent3" accent4="accent4" accent5="accent5" accent6="accent6" hlink="hlink" folHlink="folHlink"/>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image" Target="../media/image19.tiff"/><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png"/><Relationship Id="rId5" Type="http://schemas.microsoft.com/office/2007/relationships/hdphoto" Target="../media/hdphoto1.wdp"/><Relationship Id="rId6"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tiff"/></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microsoft.com/office/2007/relationships/hdphoto" Target="../media/hdphoto2.wdp"/><Relationship Id="rId5" Type="http://schemas.openxmlformats.org/officeDocument/2006/relationships/image" Target="../media/image7.png"/><Relationship Id="rId6"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tiff"/><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5"/>
          <p:cNvSpPr/>
          <p:nvPr/>
        </p:nvSpPr>
        <p:spPr>
          <a:xfrm rot="18900000">
            <a:off x="9512815" y="269905"/>
            <a:ext cx="4764506" cy="5604356"/>
          </a:xfrm>
          <a:custGeom>
            <a:avLst/>
            <a:gdLst>
              <a:gd name="connsiteX0" fmla="*/ 3924657 w 4764506"/>
              <a:gd name="connsiteY0" fmla="*/ 0 h 5604356"/>
              <a:gd name="connsiteX1" fmla="*/ 4764506 w 4764506"/>
              <a:gd name="connsiteY1" fmla="*/ 839849 h 5604356"/>
              <a:gd name="connsiteX2" fmla="*/ 0 w 4764506"/>
              <a:gd name="connsiteY2" fmla="*/ 5604356 h 5604356"/>
              <a:gd name="connsiteX3" fmla="*/ 0 w 4764506"/>
              <a:gd name="connsiteY3" fmla="*/ 0 h 5604356"/>
            </a:gdLst>
            <a:ahLst/>
            <a:cxnLst>
              <a:cxn ang="0">
                <a:pos x="connsiteX0" y="connsiteY0"/>
              </a:cxn>
              <a:cxn ang="0">
                <a:pos x="connsiteX1" y="connsiteY1"/>
              </a:cxn>
              <a:cxn ang="0">
                <a:pos x="connsiteX2" y="connsiteY2"/>
              </a:cxn>
              <a:cxn ang="0">
                <a:pos x="connsiteX3" y="connsiteY3"/>
              </a:cxn>
            </a:cxnLst>
            <a:rect l="l" t="t" r="r" b="b"/>
            <a:pathLst>
              <a:path w="4764506" h="5604356">
                <a:moveTo>
                  <a:pt x="3924657" y="0"/>
                </a:moveTo>
                <a:lnTo>
                  <a:pt x="4764506" y="839849"/>
                </a:lnTo>
                <a:lnTo>
                  <a:pt x="0" y="5604356"/>
                </a:lnTo>
                <a:lnTo>
                  <a:pt x="0" y="0"/>
                </a:lnTo>
                <a:close/>
              </a:path>
            </a:pathLst>
          </a:custGeom>
          <a:solidFill>
            <a:schemeClr val="tx2"/>
          </a:solidFill>
          <a:ln>
            <a:noFill/>
          </a:ln>
          <a:effectLst>
            <a:outerShdw blurRad="50800" dist="25400" dir="54000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rot="18900000">
            <a:off x="6304472" y="-2053292"/>
            <a:ext cx="4106584" cy="4106584"/>
          </a:xfrm>
          <a:custGeom>
            <a:avLst/>
            <a:gdLst>
              <a:gd name="connsiteX0" fmla="*/ 0 w 4106584"/>
              <a:gd name="connsiteY0" fmla="*/ 0 h 4106584"/>
              <a:gd name="connsiteX1" fmla="*/ 4106584 w 4106584"/>
              <a:gd name="connsiteY1" fmla="*/ 4106584 h 4106584"/>
              <a:gd name="connsiteX2" fmla="*/ 0 w 4106584"/>
              <a:gd name="connsiteY2" fmla="*/ 4106584 h 4106584"/>
            </a:gdLst>
            <a:ahLst/>
            <a:cxnLst>
              <a:cxn ang="0">
                <a:pos x="connsiteX0" y="connsiteY0"/>
              </a:cxn>
              <a:cxn ang="0">
                <a:pos x="connsiteX1" y="connsiteY1"/>
              </a:cxn>
              <a:cxn ang="0">
                <a:pos x="connsiteX2" y="connsiteY2"/>
              </a:cxn>
            </a:cxnLst>
            <a:rect l="l" t="t" r="r" b="b"/>
            <a:pathLst>
              <a:path w="4106584" h="4106584">
                <a:moveTo>
                  <a:pt x="0" y="0"/>
                </a:moveTo>
                <a:lnTo>
                  <a:pt x="4106584" y="4106584"/>
                </a:lnTo>
                <a:lnTo>
                  <a:pt x="0" y="4106584"/>
                </a:lnTo>
                <a:close/>
              </a:path>
            </a:pathLst>
          </a:custGeom>
          <a:solidFill>
            <a:srgbClr val="00407A"/>
          </a:solidFill>
          <a:ln>
            <a:noFill/>
          </a:ln>
          <a:effectLst>
            <a:outerShdw blurRad="50800" dist="25400" dir="54000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a:xfrm rot="18900000">
            <a:off x="536614" y="5581005"/>
            <a:ext cx="2553990" cy="2553991"/>
          </a:xfrm>
          <a:custGeom>
            <a:avLst/>
            <a:gdLst>
              <a:gd name="connsiteX0" fmla="*/ 2553990 w 2553990"/>
              <a:gd name="connsiteY0" fmla="*/ 0 h 2553991"/>
              <a:gd name="connsiteX1" fmla="*/ 2553990 w 2553990"/>
              <a:gd name="connsiteY1" fmla="*/ 2553991 h 2553991"/>
              <a:gd name="connsiteX2" fmla="*/ 0 w 2553990"/>
              <a:gd name="connsiteY2" fmla="*/ 0 h 2553991"/>
            </a:gdLst>
            <a:ahLst/>
            <a:cxnLst>
              <a:cxn ang="0">
                <a:pos x="connsiteX0" y="connsiteY0"/>
              </a:cxn>
              <a:cxn ang="0">
                <a:pos x="connsiteX1" y="connsiteY1"/>
              </a:cxn>
              <a:cxn ang="0">
                <a:pos x="connsiteX2" y="connsiteY2"/>
              </a:cxn>
            </a:cxnLst>
            <a:rect l="l" t="t" r="r" b="b"/>
            <a:pathLst>
              <a:path w="2553990" h="2553991">
                <a:moveTo>
                  <a:pt x="2553990" y="0"/>
                </a:moveTo>
                <a:lnTo>
                  <a:pt x="2553990" y="2553991"/>
                </a:lnTo>
                <a:lnTo>
                  <a:pt x="0" y="0"/>
                </a:lnTo>
                <a:close/>
              </a:path>
            </a:pathLst>
          </a:custGeom>
          <a:solidFill>
            <a:srgbClr val="52BEEC"/>
          </a:solidFill>
          <a:ln>
            <a:noFill/>
          </a:ln>
          <a:effectLst>
            <a:outerShdw blurRad="50800" dist="25400" dir="54000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rot="18900000">
            <a:off x="-1135325" y="3708715"/>
            <a:ext cx="2559410" cy="2967775"/>
          </a:xfrm>
          <a:custGeom>
            <a:avLst/>
            <a:gdLst>
              <a:gd name="connsiteX0" fmla="*/ 2559410 w 2559410"/>
              <a:gd name="connsiteY0" fmla="*/ 0 h 2967775"/>
              <a:gd name="connsiteX1" fmla="*/ 2559410 w 2559410"/>
              <a:gd name="connsiteY1" fmla="*/ 2967775 h 2967775"/>
              <a:gd name="connsiteX2" fmla="*/ 408364 w 2559410"/>
              <a:gd name="connsiteY2" fmla="*/ 2967774 h 2967775"/>
              <a:gd name="connsiteX3" fmla="*/ 0 w 2559410"/>
              <a:gd name="connsiteY3" fmla="*/ 2559411 h 2967775"/>
            </a:gdLst>
            <a:ahLst/>
            <a:cxnLst>
              <a:cxn ang="0">
                <a:pos x="connsiteX0" y="connsiteY0"/>
              </a:cxn>
              <a:cxn ang="0">
                <a:pos x="connsiteX1" y="connsiteY1"/>
              </a:cxn>
              <a:cxn ang="0">
                <a:pos x="connsiteX2" y="connsiteY2"/>
              </a:cxn>
              <a:cxn ang="0">
                <a:pos x="connsiteX3" y="connsiteY3"/>
              </a:cxn>
            </a:cxnLst>
            <a:rect l="l" t="t" r="r" b="b"/>
            <a:pathLst>
              <a:path w="2559410" h="2967775">
                <a:moveTo>
                  <a:pt x="2559410" y="0"/>
                </a:moveTo>
                <a:lnTo>
                  <a:pt x="2559410" y="2967775"/>
                </a:lnTo>
                <a:lnTo>
                  <a:pt x="408364" y="2967774"/>
                </a:lnTo>
                <a:lnTo>
                  <a:pt x="0" y="2559411"/>
                </a:lnTo>
                <a:close/>
              </a:path>
            </a:pathLst>
          </a:custGeom>
          <a:solidFill>
            <a:schemeClr val="tx2"/>
          </a:solidFill>
          <a:ln>
            <a:noFill/>
          </a:ln>
          <a:effectLst>
            <a:outerShdw blurRad="50800" dist="25400" dir="54000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rot="18900000">
            <a:off x="7782545" y="4989712"/>
            <a:ext cx="3778408" cy="3635585"/>
          </a:xfrm>
          <a:custGeom>
            <a:avLst/>
            <a:gdLst>
              <a:gd name="connsiteX0" fmla="*/ 3778408 w 3778408"/>
              <a:gd name="connsiteY0" fmla="*/ 0 h 3635585"/>
              <a:gd name="connsiteX1" fmla="*/ 3778408 w 3778408"/>
              <a:gd name="connsiteY1" fmla="*/ 3492762 h 3635585"/>
              <a:gd name="connsiteX2" fmla="*/ 3635585 w 3778408"/>
              <a:gd name="connsiteY2" fmla="*/ 3635585 h 3635585"/>
              <a:gd name="connsiteX3" fmla="*/ 0 w 3778408"/>
              <a:gd name="connsiteY3" fmla="*/ 0 h 3635585"/>
            </a:gdLst>
            <a:ahLst/>
            <a:cxnLst>
              <a:cxn ang="0">
                <a:pos x="connsiteX0" y="connsiteY0"/>
              </a:cxn>
              <a:cxn ang="0">
                <a:pos x="connsiteX1" y="connsiteY1"/>
              </a:cxn>
              <a:cxn ang="0">
                <a:pos x="connsiteX2" y="connsiteY2"/>
              </a:cxn>
              <a:cxn ang="0">
                <a:pos x="connsiteX3" y="connsiteY3"/>
              </a:cxn>
            </a:cxnLst>
            <a:rect l="l" t="t" r="r" b="b"/>
            <a:pathLst>
              <a:path w="3778408" h="3635585">
                <a:moveTo>
                  <a:pt x="3778408" y="0"/>
                </a:moveTo>
                <a:lnTo>
                  <a:pt x="3778408" y="3492762"/>
                </a:lnTo>
                <a:lnTo>
                  <a:pt x="3635585" y="3635585"/>
                </a:lnTo>
                <a:lnTo>
                  <a:pt x="0" y="0"/>
                </a:lnTo>
                <a:close/>
              </a:path>
            </a:pathLst>
          </a:custGeom>
          <a:solidFill>
            <a:srgbClr val="00407A"/>
          </a:solidFill>
          <a:ln>
            <a:noFill/>
          </a:ln>
          <a:effectLst>
            <a:outerShdw blurRad="50800" dist="25400" dir="54000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rot="18900000">
            <a:off x="808246" y="-1956237"/>
            <a:ext cx="6376737" cy="9851811"/>
          </a:xfrm>
          <a:custGeom>
            <a:avLst/>
            <a:gdLst>
              <a:gd name="connsiteX0" fmla="*/ 2462209 w 6376737"/>
              <a:gd name="connsiteY0" fmla="*/ 0 h 9851811"/>
              <a:gd name="connsiteX1" fmla="*/ 6376737 w 6376737"/>
              <a:gd name="connsiteY1" fmla="*/ 3914528 h 9851811"/>
              <a:gd name="connsiteX2" fmla="*/ 6376737 w 6376737"/>
              <a:gd name="connsiteY2" fmla="*/ 9851811 h 9851811"/>
              <a:gd name="connsiteX3" fmla="*/ 2615344 w 6376737"/>
              <a:gd name="connsiteY3" fmla="*/ 9851811 h 9851811"/>
              <a:gd name="connsiteX4" fmla="*/ 1 w 6376737"/>
              <a:gd name="connsiteY4" fmla="*/ 7236468 h 9851811"/>
              <a:gd name="connsiteX5" fmla="*/ 0 w 6376737"/>
              <a:gd name="connsiteY5" fmla="*/ 2462209 h 985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6737" h="9851811">
                <a:moveTo>
                  <a:pt x="2462209" y="0"/>
                </a:moveTo>
                <a:lnTo>
                  <a:pt x="6376737" y="3914528"/>
                </a:lnTo>
                <a:lnTo>
                  <a:pt x="6376737" y="9851811"/>
                </a:lnTo>
                <a:lnTo>
                  <a:pt x="2615344" y="9851811"/>
                </a:lnTo>
                <a:lnTo>
                  <a:pt x="1" y="7236468"/>
                </a:lnTo>
                <a:lnTo>
                  <a:pt x="0" y="2462209"/>
                </a:lnTo>
                <a:close/>
              </a:path>
            </a:pathLst>
          </a:custGeom>
          <a:solidFill>
            <a:schemeClr val="bg1"/>
          </a:solidFill>
          <a:ln>
            <a:noFill/>
          </a:ln>
          <a:effectLst>
            <a:outerShdw blurRad="292100" dir="5400000" algn="t" rotWithShape="0">
              <a:prstClr val="black">
                <a:alpha val="45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1860209" y="1794090"/>
            <a:ext cx="6026953" cy="2419124"/>
          </a:xfrm>
          <a:prstGeom prst="rect">
            <a:avLst/>
          </a:prstGeom>
        </p:spPr>
        <p:txBody>
          <a:bodyPr wrap="square">
            <a:spAutoFit/>
          </a:bodyPr>
          <a:lstStyle/>
          <a:p>
            <a:pPr algn="ctr">
              <a:lnSpc>
                <a:spcPct val="140000"/>
              </a:lnSpc>
            </a:pPr>
            <a:r>
              <a:rPr lang="en-US" sz="3600" dirty="0" err="1" smtClean="0">
                <a:latin typeface="Roboto Light" charset="0"/>
                <a:ea typeface="Roboto Light" charset="0"/>
                <a:cs typeface="Roboto Light" charset="0"/>
              </a:rPr>
              <a:t>Generatie</a:t>
            </a:r>
            <a:r>
              <a:rPr lang="en-US" sz="3600" dirty="0" smtClean="0">
                <a:latin typeface="Roboto Light" charset="0"/>
                <a:ea typeface="Roboto Light" charset="0"/>
                <a:cs typeface="Roboto Light" charset="0"/>
              </a:rPr>
              <a:t> van </a:t>
            </a:r>
            <a:r>
              <a:rPr lang="en-US" sz="3600" dirty="0" err="1" smtClean="0">
                <a:latin typeface="Roboto Light" charset="0"/>
                <a:ea typeface="Roboto Light" charset="0"/>
                <a:cs typeface="Roboto Light" charset="0"/>
              </a:rPr>
              <a:t>spelinhoud</a:t>
            </a:r>
            <a:r>
              <a:rPr lang="en-US" sz="3600" dirty="0" smtClean="0">
                <a:latin typeface="Roboto Light" charset="0"/>
                <a:ea typeface="Roboto Light" charset="0"/>
                <a:cs typeface="Roboto Light" charset="0"/>
              </a:rPr>
              <a:t> </a:t>
            </a:r>
            <a:r>
              <a:rPr lang="en-US" sz="3600" dirty="0" err="1" smtClean="0">
                <a:latin typeface="Roboto Light" charset="0"/>
                <a:ea typeface="Roboto Light" charset="0"/>
                <a:cs typeface="Roboto Light" charset="0"/>
              </a:rPr>
              <a:t>d.m.v</a:t>
            </a:r>
            <a:r>
              <a:rPr lang="en-US" sz="3600" dirty="0" smtClean="0">
                <a:latin typeface="Roboto Light" charset="0"/>
                <a:ea typeface="Roboto Light" charset="0"/>
                <a:cs typeface="Roboto Light" charset="0"/>
              </a:rPr>
              <a:t>. </a:t>
            </a:r>
            <a:r>
              <a:rPr lang="en-US" sz="3600" dirty="0" err="1" smtClean="0">
                <a:latin typeface="Roboto Light" charset="0"/>
                <a:ea typeface="Roboto Light" charset="0"/>
                <a:cs typeface="Roboto Light" charset="0"/>
              </a:rPr>
              <a:t>probabilistische</a:t>
            </a:r>
            <a:r>
              <a:rPr lang="en-US" sz="3600" dirty="0" smtClean="0">
                <a:latin typeface="Roboto Light" charset="0"/>
                <a:ea typeface="Roboto Light" charset="0"/>
                <a:cs typeface="Roboto Light" charset="0"/>
              </a:rPr>
              <a:t> </a:t>
            </a:r>
            <a:r>
              <a:rPr lang="en-US" sz="3600" dirty="0" err="1" smtClean="0">
                <a:latin typeface="Roboto Light" charset="0"/>
                <a:ea typeface="Roboto Light" charset="0"/>
                <a:cs typeface="Roboto Light" charset="0"/>
              </a:rPr>
              <a:t>programmeertalen</a:t>
            </a:r>
            <a:endParaRPr lang="en-US" sz="3600" dirty="0">
              <a:latin typeface="Roboto Light" charset="0"/>
              <a:ea typeface="Roboto Light" charset="0"/>
              <a:cs typeface="Roboto Light" charset="0"/>
            </a:endParaRPr>
          </a:p>
        </p:txBody>
      </p:sp>
      <p:sp>
        <p:nvSpPr>
          <p:cNvPr id="43" name="Rectangle 42"/>
          <p:cNvSpPr/>
          <p:nvPr/>
        </p:nvSpPr>
        <p:spPr>
          <a:xfrm>
            <a:off x="1518249" y="4255738"/>
            <a:ext cx="6710872" cy="461665"/>
          </a:xfrm>
          <a:prstGeom prst="rect">
            <a:avLst/>
          </a:prstGeom>
        </p:spPr>
        <p:txBody>
          <a:bodyPr wrap="square">
            <a:spAutoFit/>
          </a:bodyPr>
          <a:lstStyle/>
          <a:p>
            <a:pPr algn="ctr"/>
            <a:r>
              <a:rPr lang="en-US" sz="2400" dirty="0" err="1" smtClean="0">
                <a:latin typeface="Roboto Thin" charset="0"/>
                <a:ea typeface="Roboto Thin" charset="0"/>
                <a:cs typeface="Roboto Thin" charset="0"/>
              </a:rPr>
              <a:t>Onderzoek</a:t>
            </a:r>
            <a:r>
              <a:rPr lang="en-US" sz="2400" dirty="0" smtClean="0">
                <a:latin typeface="Roboto Thin" charset="0"/>
                <a:ea typeface="Roboto Thin" charset="0"/>
                <a:cs typeface="Roboto Thin" charset="0"/>
              </a:rPr>
              <a:t> </a:t>
            </a:r>
            <a:r>
              <a:rPr lang="en-US" sz="2400" dirty="0" err="1" smtClean="0">
                <a:latin typeface="Roboto Thin" charset="0"/>
                <a:ea typeface="Roboto Thin" charset="0"/>
                <a:cs typeface="Roboto Thin" charset="0"/>
              </a:rPr>
              <a:t>naar</a:t>
            </a:r>
            <a:r>
              <a:rPr lang="en-US" sz="2400" dirty="0" smtClean="0">
                <a:latin typeface="Roboto Thin" charset="0"/>
                <a:ea typeface="Roboto Thin" charset="0"/>
                <a:cs typeface="Roboto Thin" charset="0"/>
              </a:rPr>
              <a:t> de </a:t>
            </a:r>
            <a:r>
              <a:rPr lang="en-US" sz="2400" dirty="0" err="1" smtClean="0">
                <a:latin typeface="Roboto Thin" charset="0"/>
                <a:ea typeface="Roboto Thin" charset="0"/>
                <a:cs typeface="Roboto Thin" charset="0"/>
              </a:rPr>
              <a:t>functionaliteit</a:t>
            </a:r>
            <a:r>
              <a:rPr lang="en-US" sz="2400" dirty="0" smtClean="0">
                <a:latin typeface="Roboto Thin" charset="0"/>
                <a:ea typeface="Roboto Thin" charset="0"/>
                <a:cs typeface="Roboto Thin" charset="0"/>
              </a:rPr>
              <a:t> van </a:t>
            </a:r>
            <a:r>
              <a:rPr lang="en-US" sz="2400" dirty="0" err="1" smtClean="0">
                <a:latin typeface="Roboto Thin" charset="0"/>
                <a:ea typeface="Roboto Thin" charset="0"/>
                <a:cs typeface="Roboto Thin" charset="0"/>
              </a:rPr>
              <a:t>ProbLog</a:t>
            </a:r>
            <a:endParaRPr lang="en-US" sz="2400" dirty="0">
              <a:latin typeface="Roboto Thin" charset="0"/>
              <a:ea typeface="Roboto Thin" charset="0"/>
              <a:cs typeface="Roboto Thin"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326" y="416556"/>
            <a:ext cx="2028726" cy="723778"/>
          </a:xfrm>
          <a:prstGeom prst="rect">
            <a:avLst/>
          </a:prstGeom>
        </p:spPr>
      </p:pic>
      <p:sp>
        <p:nvSpPr>
          <p:cNvPr id="11" name="Rectangle 10"/>
          <p:cNvSpPr/>
          <p:nvPr/>
        </p:nvSpPr>
        <p:spPr>
          <a:xfrm>
            <a:off x="1518249" y="4853207"/>
            <a:ext cx="6710872" cy="830997"/>
          </a:xfrm>
          <a:prstGeom prst="rect">
            <a:avLst/>
          </a:prstGeom>
        </p:spPr>
        <p:txBody>
          <a:bodyPr wrap="square">
            <a:spAutoFit/>
          </a:bodyPr>
          <a:lstStyle/>
          <a:p>
            <a:pPr algn="ctr"/>
            <a:r>
              <a:rPr lang="en-US" sz="2400" i="1" dirty="0" smtClean="0">
                <a:latin typeface="Roboto Thin" charset="0"/>
                <a:ea typeface="Roboto Thin" charset="0"/>
                <a:cs typeface="Roboto Thin" charset="0"/>
              </a:rPr>
              <a:t>Robin </a:t>
            </a:r>
            <a:r>
              <a:rPr lang="en-US" sz="2400" i="1" dirty="0" err="1" smtClean="0">
                <a:latin typeface="Roboto Thin" charset="0"/>
                <a:ea typeface="Roboto Thin" charset="0"/>
                <a:cs typeface="Roboto Thin" charset="0"/>
              </a:rPr>
              <a:t>Haveneers</a:t>
            </a:r>
            <a:r>
              <a:rPr lang="en-US" sz="2400" i="1" dirty="0" smtClean="0">
                <a:latin typeface="Roboto Thin" charset="0"/>
                <a:ea typeface="Roboto Thin" charset="0"/>
                <a:cs typeface="Roboto Thin" charset="0"/>
              </a:rPr>
              <a:t/>
            </a:r>
            <a:br>
              <a:rPr lang="en-US" sz="2400" i="1" dirty="0" smtClean="0">
                <a:latin typeface="Roboto Thin" charset="0"/>
                <a:ea typeface="Roboto Thin" charset="0"/>
                <a:cs typeface="Roboto Thin" charset="0"/>
              </a:rPr>
            </a:br>
            <a:r>
              <a:rPr lang="en-US" sz="2400" i="1" dirty="0" err="1" smtClean="0">
                <a:latin typeface="Roboto Thin" charset="0"/>
                <a:ea typeface="Roboto Thin" charset="0"/>
                <a:cs typeface="Roboto Thin" charset="0"/>
              </a:rPr>
              <a:t>o.l.v</a:t>
            </a:r>
            <a:r>
              <a:rPr lang="en-US" sz="2400" i="1" dirty="0" smtClean="0">
                <a:latin typeface="Roboto Thin" charset="0"/>
                <a:ea typeface="Roboto Thin" charset="0"/>
                <a:cs typeface="Roboto Thin" charset="0"/>
              </a:rPr>
              <a:t>. </a:t>
            </a:r>
            <a:r>
              <a:rPr lang="en-US" sz="2400" i="1" dirty="0" smtClean="0">
                <a:latin typeface="Roboto Thin" charset="0"/>
                <a:ea typeface="Roboto Thin" charset="0"/>
                <a:cs typeface="Roboto Thin" charset="0"/>
              </a:rPr>
              <a:t>Angelika </a:t>
            </a:r>
            <a:r>
              <a:rPr lang="en-US" sz="2400" i="1" dirty="0" err="1" smtClean="0">
                <a:latin typeface="Roboto Thin" charset="0"/>
                <a:ea typeface="Roboto Thin" charset="0"/>
                <a:cs typeface="Roboto Thin" charset="0"/>
              </a:rPr>
              <a:t>Kimmig</a:t>
            </a:r>
            <a:r>
              <a:rPr lang="en-US" sz="2400" i="1" dirty="0" smtClean="0">
                <a:latin typeface="Roboto Thin" charset="0"/>
                <a:ea typeface="Roboto Thin" charset="0"/>
                <a:cs typeface="Roboto Thin" charset="0"/>
              </a:rPr>
              <a:t> &amp; Luc De </a:t>
            </a:r>
            <a:r>
              <a:rPr lang="en-US" sz="2400" i="1" dirty="0" err="1" smtClean="0">
                <a:latin typeface="Roboto Thin" charset="0"/>
                <a:ea typeface="Roboto Thin" charset="0"/>
                <a:cs typeface="Roboto Thin" charset="0"/>
              </a:rPr>
              <a:t>Raedt</a:t>
            </a:r>
            <a:endParaRPr lang="en-US" sz="2400" i="1" dirty="0">
              <a:latin typeface="Roboto Thin" charset="0"/>
              <a:ea typeface="Roboto Thin" charset="0"/>
              <a:cs typeface="Roboto Thin" charset="0"/>
            </a:endParaRPr>
          </a:p>
        </p:txBody>
      </p:sp>
      <p:cxnSp>
        <p:nvCxnSpPr>
          <p:cNvPr id="3" name="Straight Connector 2"/>
          <p:cNvCxnSpPr/>
          <p:nvPr/>
        </p:nvCxnSpPr>
        <p:spPr>
          <a:xfrm>
            <a:off x="3491346" y="4825497"/>
            <a:ext cx="268778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2139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PCG – ASP Schema</a:t>
            </a:r>
            <a:endParaRPr lang="en-US" dirty="0"/>
          </a:p>
        </p:txBody>
      </p:sp>
      <p:sp>
        <p:nvSpPr>
          <p:cNvPr id="3" name="Slide Number Placeholder 2"/>
          <p:cNvSpPr>
            <a:spLocks noGrp="1"/>
          </p:cNvSpPr>
          <p:nvPr>
            <p:ph type="sldNum" sz="quarter" idx="4"/>
          </p:nvPr>
        </p:nvSpPr>
        <p:spPr/>
        <p:txBody>
          <a:bodyPr/>
          <a:lstStyle/>
          <a:p>
            <a:fld id="{936C95AE-7298-45E1-9514-94AFF5BED89B}" type="slidenum">
              <a:rPr lang="en-US" smtClean="0"/>
              <a:pPr/>
              <a:t>10</a:t>
            </a:fld>
            <a:endParaRPr lang="en-US" dirty="0"/>
          </a:p>
        </p:txBody>
      </p:sp>
      <p:pic>
        <p:nvPicPr>
          <p:cNvPr id="4" name="Picture 3"/>
          <p:cNvPicPr/>
          <p:nvPr/>
        </p:nvPicPr>
        <p:blipFill>
          <a:blip r:embed="rId3">
            <a:clrChange>
              <a:clrFrom>
                <a:srgbClr val="FFFFFF"/>
              </a:clrFrom>
              <a:clrTo>
                <a:srgbClr val="FFFFFF">
                  <a:alpha val="0"/>
                </a:srgbClr>
              </a:clrTo>
            </a:clrChange>
            <a:duotone>
              <a:prstClr val="black"/>
              <a:srgbClr val="1D8DB0">
                <a:tint val="45000"/>
                <a:satMod val="400000"/>
              </a:srgbClr>
            </a:duotone>
          </a:blip>
          <a:stretch>
            <a:fillRect/>
          </a:stretch>
        </p:blipFill>
        <p:spPr>
          <a:xfrm>
            <a:off x="512653" y="1754507"/>
            <a:ext cx="9385528" cy="5000626"/>
          </a:xfrm>
          <a:prstGeom prst="rect">
            <a:avLst/>
          </a:prstGeom>
          <a:solidFill>
            <a:srgbClr val="F5F5F5"/>
          </a:solidFill>
          <a:ln>
            <a:noFill/>
          </a:ln>
        </p:spPr>
      </p:pic>
    </p:spTree>
    <p:extLst>
      <p:ext uri="{BB962C8B-B14F-4D97-AF65-F5344CB8AC3E}">
        <p14:creationId xmlns:p14="http://schemas.microsoft.com/office/powerpoint/2010/main" val="1010014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PCG – </a:t>
            </a:r>
            <a:r>
              <a:rPr lang="en-US" dirty="0" err="1" smtClean="0"/>
              <a:t>Spelvoorbeeld</a:t>
            </a:r>
            <a:endParaRPr lang="en-US" dirty="0"/>
          </a:p>
        </p:txBody>
      </p:sp>
      <p:sp>
        <p:nvSpPr>
          <p:cNvPr id="3" name="Slide Number Placeholder 2"/>
          <p:cNvSpPr>
            <a:spLocks noGrp="1"/>
          </p:cNvSpPr>
          <p:nvPr>
            <p:ph type="sldNum" sz="quarter" idx="4"/>
          </p:nvPr>
        </p:nvSpPr>
        <p:spPr/>
        <p:txBody>
          <a:bodyPr/>
          <a:lstStyle/>
          <a:p>
            <a:fld id="{936C95AE-7298-45E1-9514-94AFF5BED89B}" type="slidenum">
              <a:rPr lang="en-US" smtClean="0"/>
              <a:pPr/>
              <a:t>11</a:t>
            </a:fld>
            <a:endParaRPr lang="en-US" dirty="0"/>
          </a:p>
        </p:txBody>
      </p:sp>
      <p:sp>
        <p:nvSpPr>
          <p:cNvPr id="4" name="Rectangle 3"/>
          <p:cNvSpPr/>
          <p:nvPr/>
        </p:nvSpPr>
        <p:spPr>
          <a:xfrm>
            <a:off x="526941" y="2900363"/>
            <a:ext cx="9788631" cy="2571750"/>
          </a:xfrm>
          <a:prstGeom prst="rect">
            <a:avLst/>
          </a:prstGeom>
          <a:solidFill>
            <a:schemeClr val="bg1"/>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2400" dirty="0" err="1">
                <a:solidFill>
                  <a:schemeClr val="bg1">
                    <a:lumMod val="65000"/>
                  </a:schemeClr>
                </a:solidFill>
                <a:latin typeface="Andale Mono" charset="0"/>
                <a:ea typeface="Andale Mono" charset="0"/>
                <a:cs typeface="Andale Mono" charset="0"/>
              </a:rPr>
              <a:t>color</a:t>
            </a:r>
            <a:r>
              <a:rPr lang="nl-NL" sz="2400" dirty="0">
                <a:solidFill>
                  <a:schemeClr val="bg1">
                    <a:lumMod val="65000"/>
                  </a:schemeClr>
                </a:solidFill>
                <a:latin typeface="Andale Mono" charset="0"/>
                <a:ea typeface="Andale Mono" charset="0"/>
                <a:cs typeface="Andale Mono" charset="0"/>
              </a:rPr>
              <a:t>(</a:t>
            </a:r>
            <a:r>
              <a:rPr lang="nl-NL" sz="2400" dirty="0" err="1">
                <a:solidFill>
                  <a:schemeClr val="bg1">
                    <a:lumMod val="65000"/>
                  </a:schemeClr>
                </a:solidFill>
                <a:latin typeface="Andale Mono" charset="0"/>
                <a:ea typeface="Andale Mono" charset="0"/>
                <a:cs typeface="Andale Mono" charset="0"/>
              </a:rPr>
              <a:t>red;yellow;green;cyan;blue;magenta</a:t>
            </a:r>
            <a:r>
              <a:rPr lang="nl-NL" sz="2400" dirty="0">
                <a:solidFill>
                  <a:schemeClr val="bg1">
                    <a:lumMod val="65000"/>
                  </a:schemeClr>
                </a:solidFill>
                <a:latin typeface="Andale Mono" charset="0"/>
                <a:ea typeface="Andale Mono" charset="0"/>
                <a:cs typeface="Andale Mono" charset="0"/>
              </a:rPr>
              <a:t>).</a:t>
            </a:r>
            <a:endParaRPr lang="en-US" sz="2400" dirty="0">
              <a:solidFill>
                <a:schemeClr val="bg1">
                  <a:lumMod val="65000"/>
                </a:schemeClr>
              </a:solidFill>
              <a:latin typeface="Andale Mono" charset="0"/>
              <a:ea typeface="Andale Mono" charset="0"/>
              <a:cs typeface="Andale Mono" charset="0"/>
            </a:endParaRPr>
          </a:p>
          <a:p>
            <a:r>
              <a:rPr lang="nl-NL" sz="2400" dirty="0">
                <a:solidFill>
                  <a:schemeClr val="bg1">
                    <a:lumMod val="65000"/>
                  </a:schemeClr>
                </a:solidFill>
                <a:latin typeface="Andale Mono" charset="0"/>
                <a:ea typeface="Andale Mono" charset="0"/>
                <a:cs typeface="Andale Mono" charset="0"/>
              </a:rPr>
              <a:t>dim(1..6).</a:t>
            </a:r>
            <a:endParaRPr lang="en-US" sz="2400" dirty="0">
              <a:solidFill>
                <a:schemeClr val="bg1">
                  <a:lumMod val="65000"/>
                </a:schemeClr>
              </a:solidFill>
              <a:latin typeface="Andale Mono" charset="0"/>
              <a:ea typeface="Andale Mono" charset="0"/>
              <a:cs typeface="Andale Mono" charset="0"/>
            </a:endParaRPr>
          </a:p>
          <a:p>
            <a:r>
              <a:rPr lang="nl-NL" sz="2400" dirty="0">
                <a:solidFill>
                  <a:schemeClr val="bg1">
                    <a:lumMod val="65000"/>
                  </a:schemeClr>
                </a:solidFill>
                <a:latin typeface="Andale Mono" charset="0"/>
                <a:ea typeface="Andale Mono" charset="0"/>
                <a:cs typeface="Andale Mono" charset="0"/>
              </a:rPr>
              <a:t> </a:t>
            </a:r>
            <a:endParaRPr lang="en-US" sz="2400" dirty="0">
              <a:solidFill>
                <a:schemeClr val="bg1">
                  <a:lumMod val="65000"/>
                </a:schemeClr>
              </a:solidFill>
              <a:latin typeface="Andale Mono" charset="0"/>
              <a:ea typeface="Andale Mono" charset="0"/>
              <a:cs typeface="Andale Mono" charset="0"/>
            </a:endParaRPr>
          </a:p>
          <a:p>
            <a:r>
              <a:rPr lang="nl-NL" sz="2400" dirty="0">
                <a:solidFill>
                  <a:schemeClr val="bg1">
                    <a:lumMod val="65000"/>
                  </a:schemeClr>
                </a:solidFill>
                <a:latin typeface="Andale Mono" charset="0"/>
                <a:ea typeface="Andale Mono" charset="0"/>
                <a:cs typeface="Andale Mono" charset="0"/>
              </a:rPr>
              <a:t>{</a:t>
            </a:r>
            <a:r>
              <a:rPr lang="nl-NL" sz="2400" dirty="0" err="1">
                <a:solidFill>
                  <a:schemeClr val="bg1">
                    <a:lumMod val="65000"/>
                  </a:schemeClr>
                </a:solidFill>
                <a:latin typeface="Andale Mono" charset="0"/>
                <a:ea typeface="Andale Mono" charset="0"/>
                <a:cs typeface="Andale Mono" charset="0"/>
              </a:rPr>
              <a:t>cell</a:t>
            </a:r>
            <a:r>
              <a:rPr lang="nl-NL" sz="2400" dirty="0">
                <a:solidFill>
                  <a:schemeClr val="bg1">
                    <a:lumMod val="65000"/>
                  </a:schemeClr>
                </a:solidFill>
                <a:latin typeface="Andale Mono" charset="0"/>
                <a:ea typeface="Andale Mono" charset="0"/>
                <a:cs typeface="Andale Mono" charset="0"/>
              </a:rPr>
              <a:t>(C,X,Y</a:t>
            </a:r>
            <a:r>
              <a:rPr lang="nl-NL" sz="2400" dirty="0" smtClean="0">
                <a:solidFill>
                  <a:schemeClr val="bg1">
                    <a:lumMod val="65000"/>
                  </a:schemeClr>
                </a:solidFill>
                <a:latin typeface="Andale Mono" charset="0"/>
                <a:ea typeface="Andale Mono" charset="0"/>
                <a:cs typeface="Andale Mono" charset="0"/>
              </a:rPr>
              <a:t>):</a:t>
            </a:r>
            <a:r>
              <a:rPr lang="nl-NL" sz="2400" dirty="0" err="1" smtClean="0">
                <a:solidFill>
                  <a:schemeClr val="bg1">
                    <a:lumMod val="65000"/>
                  </a:schemeClr>
                </a:solidFill>
                <a:latin typeface="Andale Mono" charset="0"/>
                <a:ea typeface="Andale Mono" charset="0"/>
                <a:cs typeface="Andale Mono" charset="0"/>
              </a:rPr>
              <a:t>color</a:t>
            </a:r>
            <a:r>
              <a:rPr lang="nl-NL" sz="2400" dirty="0" smtClean="0">
                <a:solidFill>
                  <a:schemeClr val="bg1">
                    <a:lumMod val="65000"/>
                  </a:schemeClr>
                </a:solidFill>
                <a:latin typeface="Andale Mono" charset="0"/>
                <a:ea typeface="Andale Mono" charset="0"/>
                <a:cs typeface="Andale Mono" charset="0"/>
              </a:rPr>
              <a:t>(C</a:t>
            </a:r>
            <a:r>
              <a:rPr lang="nl-NL" sz="2400" dirty="0">
                <a:solidFill>
                  <a:schemeClr val="bg1">
                    <a:lumMod val="65000"/>
                  </a:schemeClr>
                </a:solidFill>
                <a:latin typeface="Andale Mono" charset="0"/>
                <a:ea typeface="Andale Mono" charset="0"/>
                <a:cs typeface="Andale Mono" charset="0"/>
              </a:rPr>
              <a:t>)} 1 :- dim(X), dim(Y).</a:t>
            </a:r>
            <a:endParaRPr lang="en-US" sz="2400" dirty="0">
              <a:solidFill>
                <a:schemeClr val="bg1">
                  <a:lumMod val="65000"/>
                </a:schemeClr>
              </a:solidFill>
              <a:latin typeface="Andale Mono" charset="0"/>
              <a:ea typeface="Andale Mono" charset="0"/>
              <a:cs typeface="Andale Mono" charset="0"/>
            </a:endParaRPr>
          </a:p>
          <a:p>
            <a:r>
              <a:rPr lang="nl-NL" sz="2400" dirty="0">
                <a:solidFill>
                  <a:schemeClr val="bg1">
                    <a:lumMod val="65000"/>
                  </a:schemeClr>
                </a:solidFill>
                <a:latin typeface="Andale Mono" charset="0"/>
                <a:ea typeface="Andale Mono" charset="0"/>
                <a:cs typeface="Andale Mono" charset="0"/>
              </a:rPr>
              <a:t>{start(X,Y</a:t>
            </a:r>
            <a:r>
              <a:rPr lang="nl-NL" sz="2400" dirty="0" smtClean="0">
                <a:solidFill>
                  <a:schemeClr val="bg1">
                    <a:lumMod val="65000"/>
                  </a:schemeClr>
                </a:solidFill>
                <a:latin typeface="Andale Mono" charset="0"/>
                <a:ea typeface="Andale Mono" charset="0"/>
                <a:cs typeface="Andale Mono" charset="0"/>
              </a:rPr>
              <a:t>):dim(X</a:t>
            </a:r>
            <a:r>
              <a:rPr lang="nl-NL" sz="2400" dirty="0">
                <a:solidFill>
                  <a:schemeClr val="bg1">
                    <a:lumMod val="65000"/>
                  </a:schemeClr>
                </a:solidFill>
                <a:latin typeface="Andale Mono" charset="0"/>
                <a:ea typeface="Andale Mono" charset="0"/>
                <a:cs typeface="Andale Mono" charset="0"/>
              </a:rPr>
              <a:t>):dim(Y)} 1.</a:t>
            </a:r>
            <a:endParaRPr lang="en-US" sz="2400" dirty="0">
              <a:solidFill>
                <a:schemeClr val="bg1">
                  <a:lumMod val="65000"/>
                </a:schemeClr>
              </a:solidFill>
              <a:latin typeface="Andale Mono" charset="0"/>
              <a:ea typeface="Andale Mono" charset="0"/>
              <a:cs typeface="Andale Mono" charset="0"/>
            </a:endParaRPr>
          </a:p>
          <a:p>
            <a:r>
              <a:rPr lang="nl-NL" sz="2400" dirty="0">
                <a:solidFill>
                  <a:schemeClr val="bg1">
                    <a:lumMod val="65000"/>
                  </a:schemeClr>
                </a:solidFill>
                <a:latin typeface="Andale Mono" charset="0"/>
                <a:ea typeface="Andale Mono" charset="0"/>
                <a:cs typeface="Andale Mono" charset="0"/>
              </a:rPr>
              <a:t>{finish(X,Y):dim(X):dim(Y)} 1.</a:t>
            </a:r>
            <a:r>
              <a:rPr lang="en-US" sz="2400" dirty="0">
                <a:solidFill>
                  <a:schemeClr val="bg1">
                    <a:lumMod val="65000"/>
                  </a:schemeClr>
                </a:solidFill>
                <a:latin typeface="Andale Mono" charset="0"/>
                <a:ea typeface="Andale Mono" charset="0"/>
                <a:cs typeface="Andale Mono" charset="0"/>
              </a:rPr>
              <a:t> </a:t>
            </a:r>
          </a:p>
        </p:txBody>
      </p:sp>
      <p:sp>
        <p:nvSpPr>
          <p:cNvPr id="6" name="Rectangle 5"/>
          <p:cNvSpPr/>
          <p:nvPr/>
        </p:nvSpPr>
        <p:spPr>
          <a:xfrm>
            <a:off x="484077" y="2361784"/>
            <a:ext cx="4409156" cy="400110"/>
          </a:xfrm>
          <a:prstGeom prst="rect">
            <a:avLst/>
          </a:prstGeom>
        </p:spPr>
        <p:txBody>
          <a:bodyPr wrap="none">
            <a:spAutoFit/>
          </a:bodyPr>
          <a:lstStyle/>
          <a:p>
            <a:r>
              <a:rPr lang="en-US" sz="2000" dirty="0" err="1" smtClean="0">
                <a:solidFill>
                  <a:schemeClr val="bg1">
                    <a:lumMod val="65000"/>
                  </a:schemeClr>
                </a:solidFill>
                <a:latin typeface="Roboto Light" charset="0"/>
                <a:ea typeface="Roboto Light" charset="0"/>
                <a:cs typeface="Roboto Light" charset="0"/>
              </a:rPr>
              <a:t>Voorbeeld</a:t>
            </a:r>
            <a:r>
              <a:rPr lang="en-US" sz="2000" dirty="0" smtClean="0">
                <a:solidFill>
                  <a:schemeClr val="bg1">
                    <a:lumMod val="65000"/>
                  </a:schemeClr>
                </a:solidFill>
                <a:latin typeface="Roboto Light" charset="0"/>
                <a:ea typeface="Roboto Light" charset="0"/>
                <a:cs typeface="Roboto Light" charset="0"/>
              </a:rPr>
              <a:t> van </a:t>
            </a:r>
            <a:r>
              <a:rPr lang="en-US" sz="2000" dirty="0" err="1" smtClean="0">
                <a:solidFill>
                  <a:schemeClr val="bg1">
                    <a:lumMod val="65000"/>
                  </a:schemeClr>
                </a:solidFill>
                <a:latin typeface="Roboto Light" charset="0"/>
                <a:ea typeface="Roboto Light" charset="0"/>
                <a:cs typeface="Roboto Light" charset="0"/>
              </a:rPr>
              <a:t>een</a:t>
            </a:r>
            <a:r>
              <a:rPr lang="en-US" sz="2000" dirty="0" smtClean="0">
                <a:solidFill>
                  <a:schemeClr val="bg1">
                    <a:lumMod val="65000"/>
                  </a:schemeClr>
                </a:solidFill>
                <a:latin typeface="Roboto Light" charset="0"/>
                <a:ea typeface="Roboto Light" charset="0"/>
                <a:cs typeface="Roboto Light" charset="0"/>
              </a:rPr>
              <a:t> </a:t>
            </a:r>
            <a:r>
              <a:rPr lang="en-US" sz="2000" dirty="0" err="1" smtClean="0">
                <a:solidFill>
                  <a:schemeClr val="bg1">
                    <a:lumMod val="65000"/>
                  </a:schemeClr>
                </a:solidFill>
                <a:latin typeface="Roboto Light" charset="0"/>
                <a:ea typeface="Roboto Light" charset="0"/>
                <a:cs typeface="Roboto Light" charset="0"/>
              </a:rPr>
              <a:t>mogelijk</a:t>
            </a:r>
            <a:r>
              <a:rPr lang="en-US" sz="2000" dirty="0" smtClean="0">
                <a:solidFill>
                  <a:schemeClr val="bg1">
                    <a:lumMod val="65000"/>
                  </a:schemeClr>
                </a:solidFill>
                <a:latin typeface="Roboto Light" charset="0"/>
                <a:ea typeface="Roboto Light" charset="0"/>
                <a:cs typeface="Roboto Light" charset="0"/>
              </a:rPr>
              <a:t> </a:t>
            </a:r>
            <a:r>
              <a:rPr lang="en-US" sz="2000" dirty="0" err="1" smtClean="0">
                <a:solidFill>
                  <a:schemeClr val="bg1">
                    <a:lumMod val="65000"/>
                  </a:schemeClr>
                </a:solidFill>
                <a:latin typeface="Roboto Light" charset="0"/>
                <a:ea typeface="Roboto Light" charset="0"/>
                <a:cs typeface="Roboto Light" charset="0"/>
              </a:rPr>
              <a:t>spel</a:t>
            </a:r>
            <a:r>
              <a:rPr lang="en-US" sz="2000" dirty="0" smtClean="0">
                <a:solidFill>
                  <a:schemeClr val="bg1">
                    <a:lumMod val="65000"/>
                  </a:schemeClr>
                </a:solidFill>
                <a:latin typeface="Roboto Light" charset="0"/>
                <a:ea typeface="Roboto Light" charset="0"/>
                <a:cs typeface="Roboto Light" charset="0"/>
              </a:rPr>
              <a:t>(</a:t>
            </a:r>
            <a:r>
              <a:rPr lang="en-US" sz="2000" dirty="0" err="1" smtClean="0">
                <a:solidFill>
                  <a:schemeClr val="bg1">
                    <a:lumMod val="65000"/>
                  </a:schemeClr>
                </a:solidFill>
                <a:latin typeface="Roboto Light" charset="0"/>
                <a:ea typeface="Roboto Light" charset="0"/>
                <a:cs typeface="Roboto Light" charset="0"/>
              </a:rPr>
              <a:t>deel</a:t>
            </a:r>
            <a:r>
              <a:rPr lang="en-US" sz="2000" dirty="0" smtClean="0">
                <a:solidFill>
                  <a:schemeClr val="bg1">
                    <a:lumMod val="65000"/>
                  </a:schemeClr>
                </a:solidFill>
                <a:latin typeface="Roboto Light" charset="0"/>
                <a:ea typeface="Roboto Light" charset="0"/>
                <a:cs typeface="Roboto Light" charset="0"/>
              </a:rPr>
              <a:t>)</a:t>
            </a:r>
            <a:endParaRPr lang="en-US" sz="2000" dirty="0">
              <a:solidFill>
                <a:schemeClr val="bg1">
                  <a:lumMod val="65000"/>
                </a:schemeClr>
              </a:solidFill>
              <a:latin typeface="Roboto Light" charset="0"/>
              <a:ea typeface="Roboto Light" charset="0"/>
              <a:cs typeface="Roboto Light" charset="0"/>
            </a:endParaRPr>
          </a:p>
        </p:txBody>
      </p:sp>
      <p:sp>
        <p:nvSpPr>
          <p:cNvPr id="7" name="Oval 6"/>
          <p:cNvSpPr/>
          <p:nvPr/>
        </p:nvSpPr>
        <p:spPr>
          <a:xfrm>
            <a:off x="9877629" y="3748295"/>
            <a:ext cx="875886" cy="875886"/>
          </a:xfrm>
          <a:prstGeom prst="ellipse">
            <a:avLst/>
          </a:prstGeom>
          <a:solidFill>
            <a:schemeClr val="accent3"/>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dirty="0">
                <a:latin typeface="FontAwesome" charset="0"/>
                <a:ea typeface="FontAwesome" charset="0"/>
                <a:cs typeface="FontAwesome" charset="0"/>
              </a:rPr>
              <a:t></a:t>
            </a:r>
          </a:p>
        </p:txBody>
      </p:sp>
    </p:spTree>
    <p:extLst>
      <p:ext uri="{BB962C8B-B14F-4D97-AF65-F5344CB8AC3E}">
        <p14:creationId xmlns:p14="http://schemas.microsoft.com/office/powerpoint/2010/main" val="680007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PCG – </a:t>
            </a:r>
            <a:r>
              <a:rPr lang="en-US" dirty="0" err="1" smtClean="0"/>
              <a:t>AnsProlog</a:t>
            </a:r>
            <a:endParaRPr lang="en-US" dirty="0"/>
          </a:p>
        </p:txBody>
      </p:sp>
      <p:sp>
        <p:nvSpPr>
          <p:cNvPr id="3" name="Slide Number Placeholder 2"/>
          <p:cNvSpPr>
            <a:spLocks noGrp="1"/>
          </p:cNvSpPr>
          <p:nvPr>
            <p:ph type="sldNum" sz="quarter" idx="4"/>
          </p:nvPr>
        </p:nvSpPr>
        <p:spPr/>
        <p:txBody>
          <a:bodyPr/>
          <a:lstStyle/>
          <a:p>
            <a:fld id="{936C95AE-7298-45E1-9514-94AFF5BED89B}" type="slidenum">
              <a:rPr lang="en-US" smtClean="0"/>
              <a:pPr/>
              <a:t>12</a:t>
            </a:fld>
            <a:endParaRPr lang="en-US" dirty="0"/>
          </a:p>
        </p:txBody>
      </p:sp>
      <p:sp>
        <p:nvSpPr>
          <p:cNvPr id="5" name="Rectangle 4"/>
          <p:cNvSpPr/>
          <p:nvPr/>
        </p:nvSpPr>
        <p:spPr>
          <a:xfrm>
            <a:off x="4352630" y="2659716"/>
            <a:ext cx="2514334" cy="926166"/>
          </a:xfrm>
          <a:prstGeom prst="rect">
            <a:avLst/>
          </a:prstGeom>
          <a:solidFill>
            <a:schemeClr val="bg1"/>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spcAft>
                <a:spcPts val="0"/>
              </a:spcAft>
              <a:tabLst>
                <a:tab pos="2073275" algn="l"/>
              </a:tabLst>
            </a:pPr>
            <a:r>
              <a:rPr lang="nl-NL" sz="3200" dirty="0">
                <a:solidFill>
                  <a:schemeClr val="bg1">
                    <a:lumMod val="65000"/>
                  </a:schemeClr>
                </a:solidFill>
                <a:latin typeface="Andale Mono" charset="0"/>
                <a:ea typeface="Andale Mono" charset="0"/>
                <a:cs typeface="Andale Mono" charset="0"/>
              </a:rPr>
              <a:t>x{</a:t>
            </a:r>
            <a:r>
              <a:rPr lang="nl-NL" sz="3200" dirty="0" err="1">
                <a:solidFill>
                  <a:schemeClr val="bg1">
                    <a:lumMod val="65000"/>
                  </a:schemeClr>
                </a:solidFill>
                <a:latin typeface="Andale Mono" charset="0"/>
                <a:ea typeface="Andale Mono" charset="0"/>
                <a:cs typeface="Andale Mono" charset="0"/>
              </a:rPr>
              <a:t>p,q,r</a:t>
            </a:r>
            <a:r>
              <a:rPr lang="nl-NL" sz="3200" dirty="0">
                <a:solidFill>
                  <a:schemeClr val="bg1">
                    <a:lumMod val="65000"/>
                  </a:schemeClr>
                </a:solidFill>
                <a:latin typeface="Andale Mono" charset="0"/>
                <a:ea typeface="Andale Mono" charset="0"/>
                <a:cs typeface="Andale Mono" charset="0"/>
              </a:rPr>
              <a:t>}y</a:t>
            </a:r>
            <a:endParaRPr lang="en-US" sz="3200" dirty="0">
              <a:solidFill>
                <a:schemeClr val="bg1">
                  <a:lumMod val="65000"/>
                </a:schemeClr>
              </a:solidFill>
              <a:latin typeface="Andale Mono" charset="0"/>
              <a:ea typeface="Andale Mono" charset="0"/>
              <a:cs typeface="Andale Mono" charset="0"/>
            </a:endParaRPr>
          </a:p>
        </p:txBody>
      </p:sp>
      <p:sp>
        <p:nvSpPr>
          <p:cNvPr id="7" name="TextBox 6"/>
          <p:cNvSpPr txBox="1"/>
          <p:nvPr/>
        </p:nvSpPr>
        <p:spPr>
          <a:xfrm>
            <a:off x="1546117" y="3820365"/>
            <a:ext cx="8674210" cy="1754326"/>
          </a:xfrm>
          <a:prstGeom prst="rect">
            <a:avLst/>
          </a:prstGeom>
          <a:noFill/>
        </p:spPr>
        <p:txBody>
          <a:bodyPr wrap="square" rtlCol="0">
            <a:spAutoFit/>
          </a:bodyPr>
          <a:lstStyle/>
          <a:p>
            <a:pPr>
              <a:lnSpc>
                <a:spcPct val="150000"/>
              </a:lnSpc>
            </a:pPr>
            <a:r>
              <a:rPr lang="en-US" sz="3600" dirty="0" smtClean="0">
                <a:solidFill>
                  <a:srgbClr val="00407A"/>
                </a:solidFill>
                <a:latin typeface="FontAwesome" charset="0"/>
                <a:ea typeface="FontAwesome" charset="0"/>
                <a:cs typeface="FontAwesome" charset="0"/>
              </a:rPr>
              <a:t></a:t>
            </a:r>
            <a:r>
              <a:rPr lang="en-US" sz="3600" dirty="0" smtClean="0">
                <a:solidFill>
                  <a:srgbClr val="00407A"/>
                </a:solidFill>
              </a:rPr>
              <a:t>   </a:t>
            </a:r>
            <a:r>
              <a:rPr lang="en-US" sz="3600" dirty="0" err="1" smtClean="0">
                <a:solidFill>
                  <a:srgbClr val="00407A"/>
                </a:solidFill>
                <a:latin typeface="Roboto Light" charset="0"/>
                <a:ea typeface="Roboto Light" charset="0"/>
                <a:cs typeface="Roboto Light" charset="0"/>
              </a:rPr>
              <a:t>Kies</a:t>
            </a:r>
            <a:r>
              <a:rPr lang="en-US" sz="3600" dirty="0" smtClean="0">
                <a:solidFill>
                  <a:srgbClr val="00407A"/>
                </a:solidFill>
                <a:latin typeface="Roboto Light" charset="0"/>
                <a:ea typeface="Roboto Light" charset="0"/>
                <a:cs typeface="Roboto Light" charset="0"/>
              </a:rPr>
              <a:t> </a:t>
            </a:r>
            <a:r>
              <a:rPr lang="en-US" sz="3600" dirty="0" err="1" smtClean="0">
                <a:solidFill>
                  <a:srgbClr val="00407A"/>
                </a:solidFill>
                <a:latin typeface="Roboto Light" charset="0"/>
                <a:ea typeface="Roboto Light" charset="0"/>
                <a:cs typeface="Roboto Light" charset="0"/>
              </a:rPr>
              <a:t>minimaal</a:t>
            </a:r>
            <a:r>
              <a:rPr lang="en-US" sz="3600" dirty="0" smtClean="0">
                <a:solidFill>
                  <a:srgbClr val="00407A"/>
                </a:solidFill>
                <a:latin typeface="Roboto Light" charset="0"/>
                <a:ea typeface="Roboto Light" charset="0"/>
                <a:cs typeface="Roboto Light" charset="0"/>
              </a:rPr>
              <a:t> X en </a:t>
            </a:r>
            <a:r>
              <a:rPr lang="en-US" sz="3600" dirty="0" err="1" smtClean="0">
                <a:solidFill>
                  <a:srgbClr val="00407A"/>
                </a:solidFill>
                <a:latin typeface="Roboto Light" charset="0"/>
                <a:ea typeface="Roboto Light" charset="0"/>
                <a:cs typeface="Roboto Light" charset="0"/>
              </a:rPr>
              <a:t>maximaal</a:t>
            </a:r>
            <a:r>
              <a:rPr lang="en-US" sz="3600" dirty="0" smtClean="0">
                <a:solidFill>
                  <a:srgbClr val="00407A"/>
                </a:solidFill>
                <a:latin typeface="Roboto Light" charset="0"/>
                <a:ea typeface="Roboto Light" charset="0"/>
                <a:cs typeface="Roboto Light" charset="0"/>
              </a:rPr>
              <a:t> Y       </a:t>
            </a:r>
            <a:r>
              <a:rPr lang="en-US" sz="3600" dirty="0" err="1" smtClean="0">
                <a:solidFill>
                  <a:srgbClr val="F5F5F5"/>
                </a:solidFill>
                <a:latin typeface="Roboto Light" charset="0"/>
                <a:ea typeface="Roboto Light" charset="0"/>
                <a:cs typeface="Roboto Light" charset="0"/>
              </a:rPr>
              <a:t>edd</a:t>
            </a:r>
            <a:r>
              <a:rPr lang="en-US" sz="3600" dirty="0" err="1" smtClean="0">
                <a:solidFill>
                  <a:srgbClr val="00407A"/>
                </a:solidFill>
                <a:latin typeface="Roboto Light" charset="0"/>
                <a:ea typeface="Roboto Light" charset="0"/>
                <a:cs typeface="Roboto Light" charset="0"/>
              </a:rPr>
              <a:t>elementen</a:t>
            </a:r>
            <a:r>
              <a:rPr lang="en-US" sz="3600" dirty="0" smtClean="0">
                <a:solidFill>
                  <a:srgbClr val="00407A"/>
                </a:solidFill>
                <a:latin typeface="Roboto Light" charset="0"/>
                <a:ea typeface="Roboto Light" charset="0"/>
                <a:cs typeface="Roboto Light" charset="0"/>
              </a:rPr>
              <a:t> </a:t>
            </a:r>
            <a:r>
              <a:rPr lang="en-US" sz="3600" dirty="0" err="1" smtClean="0">
                <a:solidFill>
                  <a:srgbClr val="00407A"/>
                </a:solidFill>
                <a:latin typeface="Roboto Light" charset="0"/>
                <a:ea typeface="Roboto Light" charset="0"/>
                <a:cs typeface="Roboto Light" charset="0"/>
              </a:rPr>
              <a:t>uit</a:t>
            </a:r>
            <a:r>
              <a:rPr lang="en-US" sz="3600" dirty="0" smtClean="0">
                <a:solidFill>
                  <a:srgbClr val="00407A"/>
                </a:solidFill>
                <a:latin typeface="Roboto Light" charset="0"/>
                <a:ea typeface="Roboto Light" charset="0"/>
                <a:cs typeface="Roboto Light" charset="0"/>
              </a:rPr>
              <a:t> de </a:t>
            </a:r>
            <a:r>
              <a:rPr lang="en-US" sz="3600" dirty="0" err="1" smtClean="0">
                <a:solidFill>
                  <a:srgbClr val="00407A"/>
                </a:solidFill>
                <a:latin typeface="Roboto Light" charset="0"/>
                <a:ea typeface="Roboto Light" charset="0"/>
                <a:cs typeface="Roboto Light" charset="0"/>
              </a:rPr>
              <a:t>verzameling</a:t>
            </a:r>
            <a:r>
              <a:rPr lang="en-US" sz="3600" dirty="0" smtClean="0">
                <a:solidFill>
                  <a:srgbClr val="00407A"/>
                </a:solidFill>
                <a:latin typeface="Roboto Light" charset="0"/>
                <a:ea typeface="Roboto Light" charset="0"/>
                <a:cs typeface="Roboto Light" charset="0"/>
              </a:rPr>
              <a:t> {</a:t>
            </a:r>
            <a:r>
              <a:rPr lang="en-US" sz="3600" dirty="0" err="1" smtClean="0">
                <a:solidFill>
                  <a:srgbClr val="00407A"/>
                </a:solidFill>
                <a:latin typeface="Roboto Light" charset="0"/>
                <a:ea typeface="Roboto Light" charset="0"/>
                <a:cs typeface="Roboto Light" charset="0"/>
              </a:rPr>
              <a:t>p,q,r</a:t>
            </a:r>
            <a:r>
              <a:rPr lang="en-US" sz="3600" dirty="0" smtClean="0">
                <a:solidFill>
                  <a:srgbClr val="00407A"/>
                </a:solidFill>
                <a:latin typeface="Roboto Light" charset="0"/>
                <a:ea typeface="Roboto Light" charset="0"/>
                <a:cs typeface="Roboto Light" charset="0"/>
              </a:rPr>
              <a:t>} </a:t>
            </a:r>
            <a:endParaRPr lang="en-US" sz="3600" dirty="0">
              <a:solidFill>
                <a:srgbClr val="00407A"/>
              </a:solidFill>
              <a:latin typeface="Roboto Light" charset="0"/>
              <a:ea typeface="Roboto Light" charset="0"/>
              <a:cs typeface="Roboto Light" charset="0"/>
            </a:endParaRPr>
          </a:p>
        </p:txBody>
      </p:sp>
    </p:spTree>
    <p:extLst>
      <p:ext uri="{BB962C8B-B14F-4D97-AF65-F5344CB8AC3E}">
        <p14:creationId xmlns:p14="http://schemas.microsoft.com/office/powerpoint/2010/main" val="566112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PCG – Constraints</a:t>
            </a:r>
            <a:endParaRPr lang="en-US" dirty="0"/>
          </a:p>
        </p:txBody>
      </p:sp>
      <p:sp>
        <p:nvSpPr>
          <p:cNvPr id="3" name="Slide Number Placeholder 2"/>
          <p:cNvSpPr>
            <a:spLocks noGrp="1"/>
          </p:cNvSpPr>
          <p:nvPr>
            <p:ph type="sldNum" sz="quarter" idx="4"/>
          </p:nvPr>
        </p:nvSpPr>
        <p:spPr/>
        <p:txBody>
          <a:bodyPr/>
          <a:lstStyle/>
          <a:p>
            <a:fld id="{936C95AE-7298-45E1-9514-94AFF5BED89B}" type="slidenum">
              <a:rPr lang="en-US" smtClean="0"/>
              <a:pPr/>
              <a:t>13</a:t>
            </a:fld>
            <a:endParaRPr lang="en-US" dirty="0"/>
          </a:p>
        </p:txBody>
      </p:sp>
      <p:pic>
        <p:nvPicPr>
          <p:cNvPr id="4" name="Picture 3"/>
          <p:cNvPicPr>
            <a:picLocks noChangeAspect="1"/>
          </p:cNvPicPr>
          <p:nvPr/>
        </p:nvPicPr>
        <p:blipFill rotWithShape="1">
          <a:blip r:embed="rId3">
            <a:clrChange>
              <a:clrFrom>
                <a:srgbClr val="FFFFFF"/>
              </a:clrFrom>
              <a:clrTo>
                <a:srgbClr val="FFFFFF">
                  <a:alpha val="0"/>
                </a:srgbClr>
              </a:clrTo>
            </a:clrChange>
            <a:duotone>
              <a:prstClr val="black"/>
              <a:srgbClr val="116E8A">
                <a:tint val="45000"/>
                <a:satMod val="400000"/>
              </a:srgbClr>
            </a:duotone>
          </a:blip>
          <a:srcRect l="66211"/>
          <a:stretch/>
        </p:blipFill>
        <p:spPr>
          <a:xfrm>
            <a:off x="526941" y="2530075"/>
            <a:ext cx="3353610" cy="3423446"/>
          </a:xfrm>
          <a:prstGeom prst="rect">
            <a:avLst/>
          </a:prstGeom>
        </p:spPr>
      </p:pic>
      <p:pic>
        <p:nvPicPr>
          <p:cNvPr id="5" name="Picture 4"/>
          <p:cNvPicPr>
            <a:picLocks noChangeAspect="1"/>
          </p:cNvPicPr>
          <p:nvPr/>
        </p:nvPicPr>
        <p:blipFill rotWithShape="1">
          <a:blip r:embed="rId4">
            <a:clrChange>
              <a:clrFrom>
                <a:srgbClr val="FFFFFF"/>
              </a:clrFrom>
              <a:clrTo>
                <a:srgbClr val="FFFFFF">
                  <a:alpha val="0"/>
                </a:srgbClr>
              </a:clrTo>
            </a:clrChange>
            <a:duotone>
              <a:prstClr val="black"/>
              <a:srgbClr val="116E8A">
                <a:tint val="45000"/>
                <a:satMod val="400000"/>
              </a:srgbClr>
            </a:duotone>
          </a:blip>
          <a:srcRect l="49918"/>
          <a:stretch/>
        </p:blipFill>
        <p:spPr>
          <a:xfrm>
            <a:off x="4601768" y="2473522"/>
            <a:ext cx="3284968" cy="3509752"/>
          </a:xfrm>
          <a:prstGeom prst="rect">
            <a:avLst/>
          </a:prstGeom>
        </p:spPr>
      </p:pic>
      <p:pic>
        <p:nvPicPr>
          <p:cNvPr id="6" name="Picture 5"/>
          <p:cNvPicPr>
            <a:picLocks noChangeAspect="1"/>
          </p:cNvPicPr>
          <p:nvPr/>
        </p:nvPicPr>
        <p:blipFill>
          <a:blip r:embed="rId5">
            <a:clrChange>
              <a:clrFrom>
                <a:srgbClr val="FFFFFF"/>
              </a:clrFrom>
              <a:clrTo>
                <a:srgbClr val="FFFFFF">
                  <a:alpha val="0"/>
                </a:srgbClr>
              </a:clrTo>
            </a:clrChange>
            <a:duotone>
              <a:prstClr val="black"/>
              <a:srgbClr val="116E8A">
                <a:tint val="45000"/>
                <a:satMod val="400000"/>
              </a:srgbClr>
            </a:duotone>
          </a:blip>
          <a:stretch>
            <a:fillRect/>
          </a:stretch>
        </p:blipFill>
        <p:spPr>
          <a:xfrm>
            <a:off x="8607953" y="2531484"/>
            <a:ext cx="3265220" cy="3351524"/>
          </a:xfrm>
          <a:prstGeom prst="rect">
            <a:avLst/>
          </a:prstGeom>
        </p:spPr>
      </p:pic>
      <p:sp>
        <p:nvSpPr>
          <p:cNvPr id="7" name="Striped Right Arrow 6"/>
          <p:cNvSpPr/>
          <p:nvPr/>
        </p:nvSpPr>
        <p:spPr>
          <a:xfrm>
            <a:off x="2928731" y="5983274"/>
            <a:ext cx="2213113" cy="616309"/>
          </a:xfrm>
          <a:prstGeom prst="stripedRightArrow">
            <a:avLst/>
          </a:prstGeom>
          <a:solidFill>
            <a:srgbClr val="1D8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5F5F5"/>
                </a:solidFill>
              </a:rPr>
              <a:t>Style constraints</a:t>
            </a:r>
            <a:endParaRPr lang="en-US" dirty="0">
              <a:solidFill>
                <a:srgbClr val="F5F5F5"/>
              </a:solidFill>
            </a:endParaRPr>
          </a:p>
        </p:txBody>
      </p:sp>
      <p:sp>
        <p:nvSpPr>
          <p:cNvPr id="8" name="Striped Right Arrow 7"/>
          <p:cNvSpPr/>
          <p:nvPr/>
        </p:nvSpPr>
        <p:spPr>
          <a:xfrm>
            <a:off x="7030279" y="5983274"/>
            <a:ext cx="2213113" cy="616309"/>
          </a:xfrm>
          <a:prstGeom prst="stripedRightArrow">
            <a:avLst/>
          </a:prstGeom>
          <a:solidFill>
            <a:srgbClr val="1D8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5F5F5"/>
                </a:solidFill>
              </a:rPr>
              <a:t>Player constraints</a:t>
            </a:r>
            <a:endParaRPr lang="en-US" dirty="0">
              <a:solidFill>
                <a:srgbClr val="F5F5F5"/>
              </a:solidFill>
            </a:endParaRPr>
          </a:p>
        </p:txBody>
      </p:sp>
    </p:spTree>
    <p:extLst>
      <p:ext uri="{BB962C8B-B14F-4D97-AF65-F5344CB8AC3E}">
        <p14:creationId xmlns:p14="http://schemas.microsoft.com/office/powerpoint/2010/main" val="195353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PCG – Space Partitioning</a:t>
            </a:r>
            <a:endParaRPr lang="en-US" dirty="0"/>
          </a:p>
        </p:txBody>
      </p:sp>
      <p:sp>
        <p:nvSpPr>
          <p:cNvPr id="3" name="Slide Number Placeholder 2"/>
          <p:cNvSpPr>
            <a:spLocks noGrp="1"/>
          </p:cNvSpPr>
          <p:nvPr>
            <p:ph type="sldNum" sz="quarter" idx="4"/>
          </p:nvPr>
        </p:nvSpPr>
        <p:spPr/>
        <p:txBody>
          <a:bodyPr/>
          <a:lstStyle/>
          <a:p>
            <a:fld id="{936C95AE-7298-45E1-9514-94AFF5BED89B}" type="slidenum">
              <a:rPr lang="en-US" smtClean="0"/>
              <a:pPr/>
              <a:t>14</a:t>
            </a:fld>
            <a:endParaRPr lang="en-US" dirty="0"/>
          </a:p>
        </p:txBody>
      </p:sp>
      <p:pic>
        <p:nvPicPr>
          <p:cNvPr id="6" name="Picture 5"/>
          <p:cNvPicPr/>
          <p:nvPr/>
        </p:nvPicPr>
        <p:blipFill>
          <a:blip r:embed="rId3">
            <a:clrChange>
              <a:clrFrom>
                <a:srgbClr val="FFFFFF"/>
              </a:clrFrom>
              <a:clrTo>
                <a:srgbClr val="FFFFFF">
                  <a:alpha val="0"/>
                </a:srgbClr>
              </a:clrTo>
            </a:clrChange>
          </a:blip>
          <a:stretch>
            <a:fillRect/>
          </a:stretch>
        </p:blipFill>
        <p:spPr>
          <a:xfrm>
            <a:off x="526941" y="1711643"/>
            <a:ext cx="5830956" cy="4862904"/>
          </a:xfrm>
          <a:prstGeom prst="rect">
            <a:avLst/>
          </a:prstGeom>
        </p:spPr>
      </p:pic>
      <p:sp>
        <p:nvSpPr>
          <p:cNvPr id="7" name="Rectangle 6"/>
          <p:cNvSpPr/>
          <p:nvPr/>
        </p:nvSpPr>
        <p:spPr>
          <a:xfrm>
            <a:off x="6689202" y="3200992"/>
            <a:ext cx="4826937" cy="1884205"/>
          </a:xfrm>
          <a:prstGeom prst="rect">
            <a:avLst/>
          </a:prstGeom>
          <a:solidFill>
            <a:schemeClr val="bg1"/>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smtClean="0">
              <a:solidFill>
                <a:schemeClr val="bg1">
                  <a:lumMod val="65000"/>
                </a:schemeClr>
              </a:solidFill>
              <a:latin typeface="FontAwesome" charset="0"/>
              <a:ea typeface="FontAwesome" charset="0"/>
              <a:cs typeface="FontAwesome" charset="0"/>
            </a:endParaRPr>
          </a:p>
          <a:p>
            <a:endParaRPr lang="en-US" sz="1400" dirty="0">
              <a:solidFill>
                <a:schemeClr val="bg1">
                  <a:lumMod val="65000"/>
                </a:schemeClr>
              </a:solidFill>
              <a:latin typeface="FontAwesome" charset="0"/>
              <a:ea typeface="FontAwesome" charset="0"/>
              <a:cs typeface="FontAwesome" charset="0"/>
            </a:endParaRPr>
          </a:p>
          <a:p>
            <a:r>
              <a:rPr lang="en-US" sz="1400" dirty="0" smtClean="0">
                <a:solidFill>
                  <a:schemeClr val="bg1">
                    <a:lumMod val="65000"/>
                  </a:schemeClr>
                </a:solidFill>
                <a:latin typeface="FontAwesome" charset="0"/>
                <a:ea typeface="FontAwesome" charset="0"/>
                <a:cs typeface="FontAwesome" charset="0"/>
              </a:rPr>
              <a:t></a:t>
            </a:r>
            <a:r>
              <a:rPr lang="en-US" dirty="0" smtClean="0">
                <a:solidFill>
                  <a:schemeClr val="bg1">
                    <a:lumMod val="65000"/>
                  </a:schemeClr>
                </a:solidFill>
                <a:latin typeface="FontAwesome" charset="0"/>
                <a:ea typeface="FontAwesome" charset="0"/>
                <a:cs typeface="FontAwesome" charset="0"/>
              </a:rPr>
              <a:t> </a:t>
            </a:r>
            <a:r>
              <a:rPr lang="en-US" dirty="0" smtClean="0">
                <a:solidFill>
                  <a:schemeClr val="bg1">
                    <a:lumMod val="65000"/>
                  </a:schemeClr>
                </a:solidFill>
                <a:latin typeface="Roboto Light" charset="0"/>
                <a:ea typeface="Roboto Light" charset="0"/>
                <a:cs typeface="Roboto Light" charset="0"/>
              </a:rPr>
              <a:t>Binary space partitioning </a:t>
            </a:r>
            <a:r>
              <a:rPr lang="en-US" dirty="0"/>
              <a:t></a:t>
            </a:r>
            <a:endParaRPr lang="en-US" dirty="0" smtClean="0">
              <a:solidFill>
                <a:schemeClr val="bg1">
                  <a:lumMod val="65000"/>
                </a:schemeClr>
              </a:solidFill>
              <a:latin typeface="Roboto Light" charset="0"/>
              <a:ea typeface="Roboto Light" charset="0"/>
              <a:cs typeface="Roboto Light" charset="0"/>
            </a:endParaRPr>
          </a:p>
          <a:p>
            <a:endParaRPr lang="en-US" dirty="0">
              <a:solidFill>
                <a:schemeClr val="bg1">
                  <a:lumMod val="65000"/>
                </a:schemeClr>
              </a:solidFill>
              <a:latin typeface="Roboto Light" charset="0"/>
              <a:ea typeface="Roboto Light" charset="0"/>
              <a:cs typeface="Roboto Light" charset="0"/>
            </a:endParaRPr>
          </a:p>
          <a:p>
            <a:r>
              <a:rPr lang="en-US" sz="1400" dirty="0">
                <a:solidFill>
                  <a:schemeClr val="bg1">
                    <a:lumMod val="65000"/>
                  </a:schemeClr>
                </a:solidFill>
                <a:latin typeface="FontAwesome" charset="0"/>
                <a:ea typeface="FontAwesome" charset="0"/>
                <a:cs typeface="FontAwesome" charset="0"/>
              </a:rPr>
              <a:t> </a:t>
            </a:r>
            <a:r>
              <a:rPr lang="en-US" dirty="0" err="1" smtClean="0">
                <a:solidFill>
                  <a:schemeClr val="bg1">
                    <a:lumMod val="65000"/>
                  </a:schemeClr>
                </a:solidFill>
                <a:latin typeface="Roboto Light" charset="0"/>
                <a:ea typeface="Roboto Light" charset="0"/>
                <a:cs typeface="Roboto Light" charset="0"/>
              </a:rPr>
              <a:t>Recursief</a:t>
            </a:r>
            <a:endParaRPr lang="en-US" dirty="0" smtClean="0">
              <a:solidFill>
                <a:schemeClr val="bg1">
                  <a:lumMod val="65000"/>
                </a:schemeClr>
              </a:solidFill>
              <a:latin typeface="Roboto Light" charset="0"/>
              <a:ea typeface="Roboto Light" charset="0"/>
              <a:cs typeface="Roboto Light" charset="0"/>
            </a:endParaRPr>
          </a:p>
          <a:p>
            <a:endParaRPr lang="en-US" dirty="0">
              <a:solidFill>
                <a:schemeClr val="bg1">
                  <a:lumMod val="65000"/>
                </a:schemeClr>
              </a:solidFill>
              <a:latin typeface="Roboto Light" charset="0"/>
              <a:ea typeface="Roboto Light" charset="0"/>
              <a:cs typeface="Roboto Light" charset="0"/>
            </a:endParaRPr>
          </a:p>
          <a:p>
            <a:r>
              <a:rPr lang="en-US" sz="1400" dirty="0" smtClean="0">
                <a:solidFill>
                  <a:schemeClr val="bg1">
                    <a:lumMod val="65000"/>
                  </a:schemeClr>
                </a:solidFill>
                <a:latin typeface="FontAwesome" charset="0"/>
                <a:ea typeface="FontAwesome" charset="0"/>
                <a:cs typeface="FontAwesome" charset="0"/>
              </a:rPr>
              <a:t> </a:t>
            </a:r>
            <a:r>
              <a:rPr lang="en-US" dirty="0" err="1" smtClean="0">
                <a:solidFill>
                  <a:schemeClr val="bg1">
                    <a:lumMod val="65000"/>
                  </a:schemeClr>
                </a:solidFill>
                <a:latin typeface="Roboto Light" charset="0"/>
                <a:ea typeface="Roboto Light" charset="0"/>
                <a:cs typeface="Roboto Light" charset="0"/>
              </a:rPr>
              <a:t>Splitsen</a:t>
            </a:r>
            <a:r>
              <a:rPr lang="en-US" dirty="0" smtClean="0">
                <a:solidFill>
                  <a:schemeClr val="bg1">
                    <a:lumMod val="65000"/>
                  </a:schemeClr>
                </a:solidFill>
                <a:latin typeface="Roboto Light" charset="0"/>
                <a:ea typeface="Roboto Light" charset="0"/>
                <a:cs typeface="Roboto Light" charset="0"/>
              </a:rPr>
              <a:t> in subsets tot 1 </a:t>
            </a:r>
            <a:r>
              <a:rPr lang="en-US" dirty="0" err="1" smtClean="0">
                <a:solidFill>
                  <a:schemeClr val="bg1">
                    <a:lumMod val="65000"/>
                  </a:schemeClr>
                </a:solidFill>
                <a:latin typeface="Roboto Light" charset="0"/>
                <a:ea typeface="Roboto Light" charset="0"/>
                <a:cs typeface="Roboto Light" charset="0"/>
              </a:rPr>
              <a:t>kleur</a:t>
            </a:r>
            <a:r>
              <a:rPr lang="en-US" dirty="0" smtClean="0">
                <a:solidFill>
                  <a:schemeClr val="bg1">
                    <a:lumMod val="65000"/>
                  </a:schemeClr>
                </a:solidFill>
                <a:latin typeface="Roboto Light" charset="0"/>
                <a:ea typeface="Roboto Light" charset="0"/>
                <a:cs typeface="Roboto Light" charset="0"/>
              </a:rPr>
              <a:t> </a:t>
            </a:r>
            <a:r>
              <a:rPr lang="en-US" dirty="0" err="1" smtClean="0">
                <a:solidFill>
                  <a:schemeClr val="bg1">
                    <a:lumMod val="65000"/>
                  </a:schemeClr>
                </a:solidFill>
                <a:latin typeface="Roboto Light" charset="0"/>
                <a:ea typeface="Roboto Light" charset="0"/>
                <a:cs typeface="Roboto Light" charset="0"/>
              </a:rPr>
              <a:t>overblijft</a:t>
            </a:r>
            <a:endParaRPr lang="en-US" dirty="0" smtClean="0">
              <a:solidFill>
                <a:schemeClr val="bg1">
                  <a:lumMod val="65000"/>
                </a:schemeClr>
              </a:solidFill>
              <a:latin typeface="Roboto Light" charset="0"/>
              <a:ea typeface="Roboto Light" charset="0"/>
              <a:cs typeface="Roboto Light" charset="0"/>
            </a:endParaRPr>
          </a:p>
          <a:p>
            <a:endParaRPr lang="en-US" dirty="0" smtClean="0">
              <a:solidFill>
                <a:schemeClr val="bg1">
                  <a:lumMod val="65000"/>
                </a:schemeClr>
              </a:solidFill>
              <a:latin typeface="Roboto Light" charset="0"/>
              <a:ea typeface="Roboto Light" charset="0"/>
              <a:cs typeface="Roboto Light" charset="0"/>
            </a:endParaRPr>
          </a:p>
          <a:p>
            <a:endParaRPr lang="en-US" dirty="0">
              <a:solidFill>
                <a:schemeClr val="bg1">
                  <a:lumMod val="65000"/>
                </a:schemeClr>
              </a:solidFill>
              <a:latin typeface="Roboto Light" charset="0"/>
              <a:ea typeface="Roboto Light" charset="0"/>
              <a:cs typeface="Roboto Light" charset="0"/>
            </a:endParaRPr>
          </a:p>
        </p:txBody>
      </p:sp>
      <p:sp>
        <p:nvSpPr>
          <p:cNvPr id="8" name="Oval 7"/>
          <p:cNvSpPr/>
          <p:nvPr/>
        </p:nvSpPr>
        <p:spPr>
          <a:xfrm>
            <a:off x="11078196" y="3705151"/>
            <a:ext cx="875886" cy="875886"/>
          </a:xfrm>
          <a:prstGeom prst="ellipse">
            <a:avLst/>
          </a:prstGeom>
          <a:solidFill>
            <a:schemeClr val="accent3"/>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dirty="0" smtClean="0">
                <a:solidFill>
                  <a:srgbClr val="F5F5F5"/>
                </a:solidFill>
                <a:latin typeface="FontAwesome" charset="0"/>
                <a:ea typeface="FontAwesome" charset="0"/>
                <a:cs typeface="FontAwesome" charset="0"/>
              </a:rPr>
              <a:t></a:t>
            </a:r>
            <a:endParaRPr lang="en-US" sz="3200" dirty="0">
              <a:solidFill>
                <a:srgbClr val="F5F5F5"/>
              </a:solidFill>
              <a:latin typeface="FontAwesome" charset="0"/>
              <a:ea typeface="FontAwesome" charset="0"/>
              <a:cs typeface="FontAwesome" charset="0"/>
            </a:endParaRPr>
          </a:p>
        </p:txBody>
      </p:sp>
    </p:spTree>
    <p:extLst>
      <p:ext uri="{BB962C8B-B14F-4D97-AF65-F5344CB8AC3E}">
        <p14:creationId xmlns:p14="http://schemas.microsoft.com/office/powerpoint/2010/main" val="1815983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PCG – Agent-based Dungeon Growing</a:t>
            </a:r>
            <a:endParaRPr lang="en-US" dirty="0"/>
          </a:p>
        </p:txBody>
      </p:sp>
      <p:sp>
        <p:nvSpPr>
          <p:cNvPr id="3" name="Slide Number Placeholder 2"/>
          <p:cNvSpPr>
            <a:spLocks noGrp="1"/>
          </p:cNvSpPr>
          <p:nvPr>
            <p:ph type="sldNum" sz="quarter" idx="4"/>
          </p:nvPr>
        </p:nvSpPr>
        <p:spPr/>
        <p:txBody>
          <a:bodyPr/>
          <a:lstStyle/>
          <a:p>
            <a:fld id="{936C95AE-7298-45E1-9514-94AFF5BED89B}" type="slidenum">
              <a:rPr lang="en-US" smtClean="0"/>
              <a:pPr/>
              <a:t>15</a:t>
            </a:fld>
            <a:endParaRPr lang="en-US" dirty="0"/>
          </a:p>
        </p:txBody>
      </p:sp>
      <p:pic>
        <p:nvPicPr>
          <p:cNvPr id="4" name="Picture 3"/>
          <p:cNvPicPr/>
          <p:nvPr/>
        </p:nvPicPr>
        <p:blipFill>
          <a:blip r:embed="rId3"/>
          <a:stretch>
            <a:fillRect/>
          </a:stretch>
        </p:blipFill>
        <p:spPr>
          <a:xfrm>
            <a:off x="526941" y="1982291"/>
            <a:ext cx="4379508" cy="4351156"/>
          </a:xfrm>
          <a:prstGeom prst="rect">
            <a:avLst/>
          </a:prstGeom>
        </p:spPr>
      </p:pic>
      <p:sp>
        <p:nvSpPr>
          <p:cNvPr id="6" name="Rectangle 5"/>
          <p:cNvSpPr/>
          <p:nvPr/>
        </p:nvSpPr>
        <p:spPr>
          <a:xfrm>
            <a:off x="6321288" y="2955235"/>
            <a:ext cx="5194852" cy="2318833"/>
          </a:xfrm>
          <a:prstGeom prst="rect">
            <a:avLst/>
          </a:prstGeom>
          <a:solidFill>
            <a:schemeClr val="bg1"/>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smtClean="0">
              <a:solidFill>
                <a:schemeClr val="bg1">
                  <a:lumMod val="65000"/>
                </a:schemeClr>
              </a:solidFill>
              <a:latin typeface="FontAwesome" charset="0"/>
              <a:ea typeface="FontAwesome" charset="0"/>
              <a:cs typeface="FontAwesome" charset="0"/>
            </a:endParaRPr>
          </a:p>
          <a:p>
            <a:endParaRPr lang="en-US" sz="1400" dirty="0">
              <a:solidFill>
                <a:schemeClr val="bg1">
                  <a:lumMod val="65000"/>
                </a:schemeClr>
              </a:solidFill>
              <a:latin typeface="FontAwesome" charset="0"/>
              <a:ea typeface="FontAwesome" charset="0"/>
              <a:cs typeface="FontAwesome" charset="0"/>
            </a:endParaRPr>
          </a:p>
          <a:p>
            <a:r>
              <a:rPr lang="en-US" sz="1400" dirty="0" smtClean="0">
                <a:solidFill>
                  <a:schemeClr val="bg1">
                    <a:lumMod val="65000"/>
                  </a:schemeClr>
                </a:solidFill>
                <a:latin typeface="FontAwesome" charset="0"/>
                <a:ea typeface="FontAwesome" charset="0"/>
                <a:cs typeface="FontAwesome" charset="0"/>
              </a:rPr>
              <a:t></a:t>
            </a:r>
            <a:r>
              <a:rPr lang="en-US" dirty="0" smtClean="0">
                <a:solidFill>
                  <a:schemeClr val="bg1">
                    <a:lumMod val="65000"/>
                  </a:schemeClr>
                </a:solidFill>
                <a:latin typeface="FontAwesome" charset="0"/>
                <a:ea typeface="FontAwesome" charset="0"/>
                <a:cs typeface="FontAwesome" charset="0"/>
              </a:rPr>
              <a:t> </a:t>
            </a:r>
            <a:r>
              <a:rPr lang="en-US" dirty="0" smtClean="0">
                <a:solidFill>
                  <a:schemeClr val="bg1">
                    <a:lumMod val="65000"/>
                  </a:schemeClr>
                </a:solidFill>
                <a:latin typeface="Roboto Light" charset="0"/>
                <a:ea typeface="Roboto Light" charset="0"/>
                <a:cs typeface="Roboto Light" charset="0"/>
              </a:rPr>
              <a:t>Agent-based dungeon growing</a:t>
            </a:r>
            <a:r>
              <a:rPr lang="en-US" dirty="0" smtClean="0"/>
              <a:t></a:t>
            </a:r>
            <a:endParaRPr lang="en-US" dirty="0" smtClean="0">
              <a:solidFill>
                <a:schemeClr val="bg1">
                  <a:lumMod val="65000"/>
                </a:schemeClr>
              </a:solidFill>
              <a:latin typeface="Roboto Light" charset="0"/>
              <a:ea typeface="Roboto Light" charset="0"/>
              <a:cs typeface="Roboto Light" charset="0"/>
            </a:endParaRPr>
          </a:p>
          <a:p>
            <a:endParaRPr lang="en-US" dirty="0">
              <a:solidFill>
                <a:schemeClr val="bg1">
                  <a:lumMod val="65000"/>
                </a:schemeClr>
              </a:solidFill>
              <a:latin typeface="Roboto Light" charset="0"/>
              <a:ea typeface="Roboto Light" charset="0"/>
              <a:cs typeface="Roboto Light" charset="0"/>
            </a:endParaRPr>
          </a:p>
          <a:p>
            <a:r>
              <a:rPr lang="en-US" sz="1400" dirty="0">
                <a:solidFill>
                  <a:schemeClr val="bg1">
                    <a:lumMod val="65000"/>
                  </a:schemeClr>
                </a:solidFill>
                <a:latin typeface="FontAwesome" charset="0"/>
                <a:ea typeface="FontAwesome" charset="0"/>
                <a:cs typeface="FontAwesome" charset="0"/>
              </a:rPr>
              <a:t> </a:t>
            </a:r>
            <a:r>
              <a:rPr lang="en-US" dirty="0" smtClean="0">
                <a:solidFill>
                  <a:schemeClr val="bg1">
                    <a:lumMod val="65000"/>
                  </a:schemeClr>
                </a:solidFill>
                <a:latin typeface="Roboto Light" charset="0"/>
                <a:ea typeface="Roboto Light" charset="0"/>
                <a:cs typeface="Roboto Light" charset="0"/>
              </a:rPr>
              <a:t>Graven (</a:t>
            </a:r>
            <a:r>
              <a:rPr lang="en-US" dirty="0" err="1" smtClean="0">
                <a:solidFill>
                  <a:schemeClr val="bg1">
                    <a:lumMod val="65000"/>
                  </a:schemeClr>
                </a:solidFill>
                <a:latin typeface="Roboto Light" charset="0"/>
                <a:ea typeface="Roboto Light" charset="0"/>
                <a:cs typeface="Roboto Light" charset="0"/>
              </a:rPr>
              <a:t>zoals</a:t>
            </a:r>
            <a:r>
              <a:rPr lang="en-US" dirty="0" smtClean="0">
                <a:solidFill>
                  <a:schemeClr val="bg1">
                    <a:lumMod val="65000"/>
                  </a:schemeClr>
                </a:solidFill>
                <a:latin typeface="Roboto Light" charset="0"/>
                <a:ea typeface="Roboto Light" charset="0"/>
                <a:cs typeface="Roboto Light" charset="0"/>
              </a:rPr>
              <a:t> </a:t>
            </a:r>
            <a:r>
              <a:rPr lang="en-US" dirty="0" err="1" smtClean="0">
                <a:solidFill>
                  <a:schemeClr val="bg1">
                    <a:lumMod val="65000"/>
                  </a:schemeClr>
                </a:solidFill>
                <a:latin typeface="Roboto Light" charset="0"/>
                <a:ea typeface="Roboto Light" charset="0"/>
                <a:cs typeface="Roboto Light" charset="0"/>
              </a:rPr>
              <a:t>mijnwerkers</a:t>
            </a:r>
            <a:r>
              <a:rPr lang="en-US" dirty="0" smtClean="0">
                <a:solidFill>
                  <a:schemeClr val="bg1">
                    <a:lumMod val="65000"/>
                  </a:schemeClr>
                </a:solidFill>
                <a:latin typeface="Roboto Light" charset="0"/>
                <a:ea typeface="Roboto Light" charset="0"/>
                <a:cs typeface="Roboto Light" charset="0"/>
              </a:rPr>
              <a:t>)</a:t>
            </a:r>
          </a:p>
          <a:p>
            <a:endParaRPr lang="en-US" dirty="0">
              <a:solidFill>
                <a:schemeClr val="bg1">
                  <a:lumMod val="65000"/>
                </a:schemeClr>
              </a:solidFill>
              <a:latin typeface="Roboto Light" charset="0"/>
              <a:ea typeface="Roboto Light" charset="0"/>
              <a:cs typeface="Roboto Light" charset="0"/>
            </a:endParaRPr>
          </a:p>
          <a:p>
            <a:r>
              <a:rPr lang="en-US" sz="1400" dirty="0">
                <a:solidFill>
                  <a:schemeClr val="bg1">
                    <a:lumMod val="65000"/>
                  </a:schemeClr>
                </a:solidFill>
                <a:latin typeface="FontAwesome" charset="0"/>
                <a:ea typeface="FontAwesome" charset="0"/>
                <a:cs typeface="FontAwesome" charset="0"/>
              </a:rPr>
              <a:t> </a:t>
            </a:r>
            <a:r>
              <a:rPr lang="en-US" dirty="0" smtClean="0">
                <a:solidFill>
                  <a:schemeClr val="bg1">
                    <a:lumMod val="65000"/>
                  </a:schemeClr>
                </a:solidFill>
                <a:latin typeface="Roboto Light" charset="0"/>
                <a:ea typeface="Roboto Light" charset="0"/>
                <a:cs typeface="Roboto Light" charset="0"/>
              </a:rPr>
              <a:t>Op </a:t>
            </a:r>
            <a:r>
              <a:rPr lang="en-US" dirty="0" err="1" smtClean="0">
                <a:solidFill>
                  <a:schemeClr val="bg1">
                    <a:lumMod val="65000"/>
                  </a:schemeClr>
                </a:solidFill>
                <a:latin typeface="Roboto Light" charset="0"/>
                <a:ea typeface="Roboto Light" charset="0"/>
                <a:cs typeface="Roboto Light" charset="0"/>
              </a:rPr>
              <a:t>willekeurige</a:t>
            </a:r>
            <a:r>
              <a:rPr lang="en-US" dirty="0" smtClean="0">
                <a:solidFill>
                  <a:schemeClr val="bg1">
                    <a:lumMod val="65000"/>
                  </a:schemeClr>
                </a:solidFill>
                <a:latin typeface="Roboto Light" charset="0"/>
                <a:ea typeface="Roboto Light" charset="0"/>
                <a:cs typeface="Roboto Light" charset="0"/>
              </a:rPr>
              <a:t> </a:t>
            </a:r>
            <a:r>
              <a:rPr lang="en-US" dirty="0" err="1" smtClean="0">
                <a:solidFill>
                  <a:schemeClr val="bg1">
                    <a:lumMod val="65000"/>
                  </a:schemeClr>
                </a:solidFill>
                <a:latin typeface="Roboto Light" charset="0"/>
                <a:ea typeface="Roboto Light" charset="0"/>
                <a:cs typeface="Roboto Light" charset="0"/>
              </a:rPr>
              <a:t>plaatsen</a:t>
            </a:r>
            <a:r>
              <a:rPr lang="en-US" dirty="0" smtClean="0">
                <a:solidFill>
                  <a:schemeClr val="bg1">
                    <a:lumMod val="65000"/>
                  </a:schemeClr>
                </a:solidFill>
                <a:latin typeface="Roboto Light" charset="0"/>
                <a:ea typeface="Roboto Light" charset="0"/>
                <a:cs typeface="Roboto Light" charset="0"/>
              </a:rPr>
              <a:t> </a:t>
            </a:r>
            <a:r>
              <a:rPr lang="en-US" dirty="0" err="1" smtClean="0">
                <a:solidFill>
                  <a:schemeClr val="bg1">
                    <a:lumMod val="65000"/>
                  </a:schemeClr>
                </a:solidFill>
                <a:latin typeface="Roboto Light" charset="0"/>
                <a:ea typeface="Roboto Light" charset="0"/>
                <a:cs typeface="Roboto Light" charset="0"/>
              </a:rPr>
              <a:t>kamer</a:t>
            </a:r>
            <a:r>
              <a:rPr lang="en-US" dirty="0" smtClean="0">
                <a:solidFill>
                  <a:schemeClr val="bg1">
                    <a:lumMod val="65000"/>
                  </a:schemeClr>
                </a:solidFill>
                <a:latin typeface="Roboto Light" charset="0"/>
                <a:ea typeface="Roboto Light" charset="0"/>
                <a:cs typeface="Roboto Light" charset="0"/>
              </a:rPr>
              <a:t> </a:t>
            </a:r>
            <a:r>
              <a:rPr lang="en-US" dirty="0" err="1" smtClean="0">
                <a:solidFill>
                  <a:schemeClr val="bg1">
                    <a:lumMod val="65000"/>
                  </a:schemeClr>
                </a:solidFill>
                <a:latin typeface="Roboto Light" charset="0"/>
                <a:ea typeface="Roboto Light" charset="0"/>
                <a:cs typeface="Roboto Light" charset="0"/>
              </a:rPr>
              <a:t>plaatsen</a:t>
            </a:r>
            <a:endParaRPr lang="en-US" dirty="0" smtClean="0">
              <a:solidFill>
                <a:schemeClr val="bg1">
                  <a:lumMod val="65000"/>
                </a:schemeClr>
              </a:solidFill>
              <a:latin typeface="Roboto Light" charset="0"/>
              <a:ea typeface="Roboto Light" charset="0"/>
              <a:cs typeface="Roboto Light" charset="0"/>
            </a:endParaRPr>
          </a:p>
          <a:p>
            <a:endParaRPr lang="en-US" dirty="0">
              <a:solidFill>
                <a:schemeClr val="bg1">
                  <a:lumMod val="65000"/>
                </a:schemeClr>
              </a:solidFill>
              <a:latin typeface="Roboto Light" charset="0"/>
              <a:ea typeface="Roboto Light" charset="0"/>
              <a:cs typeface="Roboto Light" charset="0"/>
            </a:endParaRPr>
          </a:p>
          <a:p>
            <a:r>
              <a:rPr lang="en-US" sz="1400" dirty="0" smtClean="0">
                <a:solidFill>
                  <a:schemeClr val="bg1">
                    <a:lumMod val="65000"/>
                  </a:schemeClr>
                </a:solidFill>
                <a:latin typeface="FontAwesome" charset="0"/>
                <a:ea typeface="FontAwesome" charset="0"/>
                <a:cs typeface="FontAwesome" charset="0"/>
              </a:rPr>
              <a:t> </a:t>
            </a:r>
            <a:r>
              <a:rPr lang="en-US" dirty="0" err="1" smtClean="0">
                <a:solidFill>
                  <a:schemeClr val="bg1">
                    <a:lumMod val="65000"/>
                  </a:schemeClr>
                </a:solidFill>
                <a:latin typeface="Roboto Light" charset="0"/>
                <a:ea typeface="Roboto Light" charset="0"/>
                <a:cs typeface="Roboto Light" charset="0"/>
              </a:rPr>
              <a:t>Eventuele</a:t>
            </a:r>
            <a:r>
              <a:rPr lang="en-US" dirty="0" smtClean="0">
                <a:solidFill>
                  <a:schemeClr val="bg1">
                    <a:lumMod val="65000"/>
                  </a:schemeClr>
                </a:solidFill>
                <a:latin typeface="Roboto Light" charset="0"/>
                <a:ea typeface="Roboto Light" charset="0"/>
                <a:cs typeface="Roboto Light" charset="0"/>
              </a:rPr>
              <a:t> look-ahead check</a:t>
            </a:r>
          </a:p>
          <a:p>
            <a:endParaRPr lang="en-US" dirty="0" smtClean="0">
              <a:solidFill>
                <a:schemeClr val="bg1">
                  <a:lumMod val="65000"/>
                </a:schemeClr>
              </a:solidFill>
              <a:latin typeface="Roboto Light" charset="0"/>
              <a:ea typeface="Roboto Light" charset="0"/>
              <a:cs typeface="Roboto Light" charset="0"/>
            </a:endParaRPr>
          </a:p>
          <a:p>
            <a:endParaRPr lang="en-US" dirty="0">
              <a:solidFill>
                <a:schemeClr val="bg1">
                  <a:lumMod val="65000"/>
                </a:schemeClr>
              </a:solidFill>
              <a:latin typeface="Roboto Light" charset="0"/>
              <a:ea typeface="Roboto Light" charset="0"/>
              <a:cs typeface="Roboto Light" charset="0"/>
            </a:endParaRPr>
          </a:p>
        </p:txBody>
      </p:sp>
      <p:sp>
        <p:nvSpPr>
          <p:cNvPr id="7" name="Oval 6"/>
          <p:cNvSpPr/>
          <p:nvPr/>
        </p:nvSpPr>
        <p:spPr>
          <a:xfrm>
            <a:off x="11078196" y="3652143"/>
            <a:ext cx="875886" cy="875886"/>
          </a:xfrm>
          <a:prstGeom prst="ellipse">
            <a:avLst/>
          </a:prstGeom>
          <a:solidFill>
            <a:schemeClr val="accent3"/>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dirty="0" smtClean="0">
                <a:solidFill>
                  <a:srgbClr val="F5F5F5"/>
                </a:solidFill>
                <a:latin typeface="FontAwesome" charset="0"/>
                <a:ea typeface="FontAwesome" charset="0"/>
                <a:cs typeface="FontAwesome" charset="0"/>
              </a:rPr>
              <a:t></a:t>
            </a:r>
            <a:endParaRPr lang="en-US" sz="3200" dirty="0">
              <a:solidFill>
                <a:srgbClr val="F5F5F5"/>
              </a:solidFill>
              <a:latin typeface="FontAwesome" charset="0"/>
              <a:ea typeface="FontAwesome" charset="0"/>
              <a:cs typeface="FontAwesome" charset="0"/>
            </a:endParaRPr>
          </a:p>
        </p:txBody>
      </p:sp>
    </p:spTree>
    <p:extLst>
      <p:ext uri="{BB962C8B-B14F-4D97-AF65-F5344CB8AC3E}">
        <p14:creationId xmlns:p14="http://schemas.microsoft.com/office/powerpoint/2010/main" val="547772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PCG – Cellular Automata</a:t>
            </a:r>
            <a:endParaRPr lang="en-US" dirty="0"/>
          </a:p>
        </p:txBody>
      </p:sp>
      <p:sp>
        <p:nvSpPr>
          <p:cNvPr id="3" name="Slide Number Placeholder 2"/>
          <p:cNvSpPr>
            <a:spLocks noGrp="1"/>
          </p:cNvSpPr>
          <p:nvPr>
            <p:ph type="sldNum" sz="quarter" idx="4"/>
          </p:nvPr>
        </p:nvSpPr>
        <p:spPr/>
        <p:txBody>
          <a:bodyPr/>
          <a:lstStyle/>
          <a:p>
            <a:fld id="{936C95AE-7298-45E1-9514-94AFF5BED89B}" type="slidenum">
              <a:rPr lang="en-US" smtClean="0"/>
              <a:pPr/>
              <a:t>16</a:t>
            </a:fld>
            <a:endParaRPr lang="en-US" dirty="0"/>
          </a:p>
        </p:txBody>
      </p:sp>
      <p:pic>
        <p:nvPicPr>
          <p:cNvPr id="4" name="Picture 3"/>
          <p:cNvPicPr>
            <a:picLocks noChangeAspect="1"/>
          </p:cNvPicPr>
          <p:nvPr/>
        </p:nvPicPr>
        <p:blipFill rotWithShape="1">
          <a:blip r:embed="rId3">
            <a:clrChange>
              <a:clrFrom>
                <a:srgbClr val="FFFFFF"/>
              </a:clrFrom>
              <a:clrTo>
                <a:srgbClr val="FFFFFF">
                  <a:alpha val="0"/>
                </a:srgbClr>
              </a:clrTo>
            </a:clrChange>
          </a:blip>
          <a:srcRect b="53817"/>
          <a:stretch/>
        </p:blipFill>
        <p:spPr>
          <a:xfrm>
            <a:off x="1929848" y="2981739"/>
            <a:ext cx="3429000" cy="3167270"/>
          </a:xfrm>
          <a:prstGeom prst="rect">
            <a:avLst/>
          </a:prstGeom>
        </p:spPr>
      </p:pic>
      <p:pic>
        <p:nvPicPr>
          <p:cNvPr id="5" name="Picture 4"/>
          <p:cNvPicPr>
            <a:picLocks noChangeAspect="1"/>
          </p:cNvPicPr>
          <p:nvPr/>
        </p:nvPicPr>
        <p:blipFill rotWithShape="1">
          <a:blip r:embed="rId3">
            <a:clrChange>
              <a:clrFrom>
                <a:srgbClr val="FFFFFF"/>
              </a:clrFrom>
              <a:clrTo>
                <a:srgbClr val="FFFFFF">
                  <a:alpha val="0"/>
                </a:srgbClr>
              </a:clrTo>
            </a:clrChange>
          </a:blip>
          <a:srcRect t="53043"/>
          <a:stretch/>
        </p:blipFill>
        <p:spPr>
          <a:xfrm>
            <a:off x="7300805" y="3101007"/>
            <a:ext cx="3429000" cy="3220279"/>
          </a:xfrm>
          <a:prstGeom prst="rect">
            <a:avLst/>
          </a:prstGeom>
        </p:spPr>
      </p:pic>
      <p:sp>
        <p:nvSpPr>
          <p:cNvPr id="6" name="Rectangle 5"/>
          <p:cNvSpPr/>
          <p:nvPr/>
        </p:nvSpPr>
        <p:spPr>
          <a:xfrm>
            <a:off x="4204658" y="2080593"/>
            <a:ext cx="4621290" cy="649356"/>
          </a:xfrm>
          <a:prstGeom prst="rect">
            <a:avLst/>
          </a:prstGeom>
          <a:solidFill>
            <a:schemeClr val="bg1"/>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smtClean="0">
              <a:solidFill>
                <a:schemeClr val="bg1">
                  <a:lumMod val="65000"/>
                </a:schemeClr>
              </a:solidFill>
              <a:latin typeface="FontAwesome" charset="0"/>
              <a:ea typeface="FontAwesome" charset="0"/>
              <a:cs typeface="FontAwesome" charset="0"/>
            </a:endParaRPr>
          </a:p>
          <a:p>
            <a:endParaRPr lang="en-US" sz="1400" dirty="0">
              <a:solidFill>
                <a:schemeClr val="bg1">
                  <a:lumMod val="65000"/>
                </a:schemeClr>
              </a:solidFill>
              <a:latin typeface="FontAwesome" charset="0"/>
              <a:ea typeface="FontAwesome" charset="0"/>
              <a:cs typeface="FontAwesome" charset="0"/>
            </a:endParaRPr>
          </a:p>
          <a:p>
            <a:r>
              <a:rPr lang="en-US" sz="1400" dirty="0" smtClean="0">
                <a:solidFill>
                  <a:schemeClr val="bg1">
                    <a:lumMod val="65000"/>
                  </a:schemeClr>
                </a:solidFill>
                <a:latin typeface="FontAwesome" charset="0"/>
                <a:ea typeface="FontAwesome" charset="0"/>
                <a:cs typeface="FontAwesome" charset="0"/>
              </a:rPr>
              <a:t></a:t>
            </a:r>
            <a:r>
              <a:rPr lang="en-US" dirty="0" smtClean="0">
                <a:solidFill>
                  <a:schemeClr val="bg1">
                    <a:lumMod val="65000"/>
                  </a:schemeClr>
                </a:solidFill>
                <a:latin typeface="FontAwesome" charset="0"/>
                <a:ea typeface="FontAwesome" charset="0"/>
                <a:cs typeface="FontAwesome" charset="0"/>
              </a:rPr>
              <a:t> </a:t>
            </a:r>
            <a:r>
              <a:rPr lang="en-US" dirty="0" smtClean="0">
                <a:solidFill>
                  <a:schemeClr val="bg1">
                    <a:lumMod val="65000"/>
                  </a:schemeClr>
                </a:solidFill>
                <a:latin typeface="Roboto Light" charset="0"/>
                <a:ea typeface="Roboto Light" charset="0"/>
                <a:cs typeface="Roboto Light" charset="0"/>
              </a:rPr>
              <a:t>Twee </a:t>
            </a:r>
            <a:r>
              <a:rPr lang="en-US" dirty="0" err="1" smtClean="0">
                <a:solidFill>
                  <a:schemeClr val="bg1">
                    <a:lumMod val="65000"/>
                  </a:schemeClr>
                </a:solidFill>
                <a:latin typeface="Roboto Light" charset="0"/>
                <a:ea typeface="Roboto Light" charset="0"/>
                <a:cs typeface="Roboto Light" charset="0"/>
              </a:rPr>
              <a:t>mogelijkheden</a:t>
            </a:r>
            <a:r>
              <a:rPr lang="en-US" dirty="0" smtClean="0">
                <a:solidFill>
                  <a:schemeClr val="bg1">
                    <a:lumMod val="65000"/>
                  </a:schemeClr>
                </a:solidFill>
                <a:latin typeface="Roboto Light" charset="0"/>
                <a:ea typeface="Roboto Light" charset="0"/>
                <a:cs typeface="Roboto Light" charset="0"/>
              </a:rPr>
              <a:t> </a:t>
            </a:r>
            <a:r>
              <a:rPr lang="en-US" dirty="0" err="1" smtClean="0">
                <a:solidFill>
                  <a:schemeClr val="bg1">
                    <a:lumMod val="65000"/>
                  </a:schemeClr>
                </a:solidFill>
                <a:latin typeface="Roboto Light" charset="0"/>
                <a:ea typeface="Roboto Light" charset="0"/>
                <a:cs typeface="Roboto Light" charset="0"/>
              </a:rPr>
              <a:t>bij</a:t>
            </a:r>
            <a:r>
              <a:rPr lang="en-US" dirty="0" smtClean="0">
                <a:solidFill>
                  <a:schemeClr val="bg1">
                    <a:lumMod val="65000"/>
                  </a:schemeClr>
                </a:solidFill>
                <a:latin typeface="Roboto Light" charset="0"/>
                <a:ea typeface="Roboto Light" charset="0"/>
                <a:cs typeface="Roboto Light" charset="0"/>
              </a:rPr>
              <a:t> cellular automata</a:t>
            </a:r>
          </a:p>
          <a:p>
            <a:endParaRPr lang="en-US" dirty="0" smtClean="0">
              <a:solidFill>
                <a:schemeClr val="bg1">
                  <a:lumMod val="65000"/>
                </a:schemeClr>
              </a:solidFill>
              <a:latin typeface="Roboto Light" charset="0"/>
              <a:ea typeface="Roboto Light" charset="0"/>
              <a:cs typeface="Roboto Light" charset="0"/>
            </a:endParaRPr>
          </a:p>
          <a:p>
            <a:endParaRPr lang="en-US" dirty="0">
              <a:solidFill>
                <a:schemeClr val="bg1">
                  <a:lumMod val="65000"/>
                </a:schemeClr>
              </a:solidFill>
              <a:latin typeface="Roboto Light" charset="0"/>
              <a:ea typeface="Roboto Light" charset="0"/>
              <a:cs typeface="Roboto Light" charset="0"/>
            </a:endParaRPr>
          </a:p>
        </p:txBody>
      </p:sp>
    </p:spTree>
    <p:extLst>
      <p:ext uri="{BB962C8B-B14F-4D97-AF65-F5344CB8AC3E}">
        <p14:creationId xmlns:p14="http://schemas.microsoft.com/office/powerpoint/2010/main" val="39848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PCG – Grammar-based Dungeon Generation</a:t>
            </a:r>
            <a:endParaRPr lang="en-US" dirty="0"/>
          </a:p>
        </p:txBody>
      </p:sp>
      <p:sp>
        <p:nvSpPr>
          <p:cNvPr id="3" name="Slide Number Placeholder 2"/>
          <p:cNvSpPr>
            <a:spLocks noGrp="1"/>
          </p:cNvSpPr>
          <p:nvPr>
            <p:ph type="sldNum" sz="quarter" idx="4"/>
          </p:nvPr>
        </p:nvSpPr>
        <p:spPr/>
        <p:txBody>
          <a:bodyPr/>
          <a:lstStyle/>
          <a:p>
            <a:fld id="{936C95AE-7298-45E1-9514-94AFF5BED89B}" type="slidenum">
              <a:rPr lang="en-US" smtClean="0"/>
              <a:pPr/>
              <a:t>17</a:t>
            </a:fld>
            <a:endParaRPr lang="en-US" dirty="0"/>
          </a:p>
        </p:txBody>
      </p:sp>
      <p:pic>
        <p:nvPicPr>
          <p:cNvPr id="4" name="Picture 3"/>
          <p:cNvPicPr>
            <a:picLocks noChangeAspect="1"/>
          </p:cNvPicPr>
          <p:nvPr/>
        </p:nvPicPr>
        <p:blipFill rotWithShape="1">
          <a:blip r:embed="rId3">
            <a:clrChange>
              <a:clrFrom>
                <a:srgbClr val="FFFFFF"/>
              </a:clrFrom>
              <a:clrTo>
                <a:srgbClr val="FFFFFF">
                  <a:alpha val="0"/>
                </a:srgbClr>
              </a:clrTo>
            </a:clrChange>
          </a:blip>
          <a:srcRect b="52270"/>
          <a:stretch/>
        </p:blipFill>
        <p:spPr>
          <a:xfrm>
            <a:off x="0" y="2723320"/>
            <a:ext cx="6074774" cy="3273287"/>
          </a:xfrm>
          <a:prstGeom prst="rect">
            <a:avLst/>
          </a:prstGeom>
        </p:spPr>
      </p:pic>
      <p:pic>
        <p:nvPicPr>
          <p:cNvPr id="5" name="Picture 4"/>
          <p:cNvPicPr>
            <a:picLocks noChangeAspect="1"/>
          </p:cNvPicPr>
          <p:nvPr/>
        </p:nvPicPr>
        <p:blipFill rotWithShape="1">
          <a:blip r:embed="rId3">
            <a:clrChange>
              <a:clrFrom>
                <a:srgbClr val="FFFFFF"/>
              </a:clrFrom>
              <a:clrTo>
                <a:srgbClr val="FFFFFF">
                  <a:alpha val="0"/>
                </a:srgbClr>
              </a:clrTo>
            </a:clrChange>
          </a:blip>
          <a:srcRect t="52656" b="3092"/>
          <a:stretch/>
        </p:blipFill>
        <p:spPr>
          <a:xfrm>
            <a:off x="5795187" y="2723320"/>
            <a:ext cx="6074774" cy="3034749"/>
          </a:xfrm>
          <a:prstGeom prst="rect">
            <a:avLst/>
          </a:prstGeom>
        </p:spPr>
      </p:pic>
      <p:sp>
        <p:nvSpPr>
          <p:cNvPr id="6" name="Rectangle 5"/>
          <p:cNvSpPr/>
          <p:nvPr/>
        </p:nvSpPr>
        <p:spPr>
          <a:xfrm>
            <a:off x="3899857" y="1892804"/>
            <a:ext cx="5191133" cy="649356"/>
          </a:xfrm>
          <a:prstGeom prst="rect">
            <a:avLst/>
          </a:prstGeom>
          <a:solidFill>
            <a:schemeClr val="bg1"/>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NL" sz="1400" dirty="0" smtClean="0">
              <a:solidFill>
                <a:schemeClr val="bg1">
                  <a:lumMod val="65000"/>
                </a:schemeClr>
              </a:solidFill>
              <a:latin typeface="FontAwesome" charset="0"/>
              <a:ea typeface="FontAwesome" charset="0"/>
              <a:cs typeface="FontAwesome" charset="0"/>
            </a:endParaRPr>
          </a:p>
          <a:p>
            <a:endParaRPr lang="nl-NL" sz="1400" dirty="0" smtClean="0">
              <a:solidFill>
                <a:schemeClr val="bg1">
                  <a:lumMod val="65000"/>
                </a:schemeClr>
              </a:solidFill>
              <a:latin typeface="FontAwesome" charset="0"/>
              <a:ea typeface="FontAwesome" charset="0"/>
              <a:cs typeface="FontAwesome" charset="0"/>
            </a:endParaRPr>
          </a:p>
          <a:p>
            <a:r>
              <a:rPr lang="nl-NL" sz="1400" dirty="0" smtClean="0">
                <a:solidFill>
                  <a:schemeClr val="bg1">
                    <a:lumMod val="65000"/>
                  </a:schemeClr>
                </a:solidFill>
                <a:latin typeface="FontAwesome" charset="0"/>
                <a:ea typeface="FontAwesome" charset="0"/>
                <a:cs typeface="FontAwesome" charset="0"/>
              </a:rPr>
              <a:t></a:t>
            </a:r>
            <a:r>
              <a:rPr lang="nl-NL" dirty="0" smtClean="0">
                <a:solidFill>
                  <a:schemeClr val="bg1">
                    <a:lumMod val="65000"/>
                  </a:schemeClr>
                </a:solidFill>
                <a:latin typeface="FontAwesome" charset="0"/>
                <a:ea typeface="FontAwesome" charset="0"/>
                <a:cs typeface="FontAwesome" charset="0"/>
              </a:rPr>
              <a:t> </a:t>
            </a:r>
            <a:r>
              <a:rPr lang="nl-NL" dirty="0" err="1" smtClean="0">
                <a:solidFill>
                  <a:schemeClr val="bg1">
                    <a:lumMod val="65000"/>
                  </a:schemeClr>
                </a:solidFill>
                <a:latin typeface="Roboto Light" charset="0"/>
                <a:ea typeface="Roboto Light" charset="0"/>
                <a:cs typeface="Roboto Light" charset="0"/>
              </a:rPr>
              <a:t>Grammar</a:t>
            </a:r>
            <a:r>
              <a:rPr lang="nl-NL" dirty="0" smtClean="0">
                <a:solidFill>
                  <a:schemeClr val="bg1">
                    <a:lumMod val="65000"/>
                  </a:schemeClr>
                </a:solidFill>
                <a:latin typeface="Roboto Light" charset="0"/>
                <a:ea typeface="Roboto Light" charset="0"/>
                <a:cs typeface="Roboto Light" charset="0"/>
              </a:rPr>
              <a:t> met bijhorende gecreëerde </a:t>
            </a:r>
            <a:r>
              <a:rPr lang="nl-NL" dirty="0" err="1" smtClean="0">
                <a:solidFill>
                  <a:schemeClr val="bg1">
                    <a:lumMod val="65000"/>
                  </a:schemeClr>
                </a:solidFill>
                <a:latin typeface="Roboto Light" charset="0"/>
                <a:ea typeface="Roboto Light" charset="0"/>
                <a:cs typeface="Roboto Light" charset="0"/>
              </a:rPr>
              <a:t>dungeon</a:t>
            </a:r>
            <a:endParaRPr lang="nl-NL" dirty="0" smtClean="0">
              <a:solidFill>
                <a:schemeClr val="bg1">
                  <a:lumMod val="65000"/>
                </a:schemeClr>
              </a:solidFill>
              <a:latin typeface="Roboto Light" charset="0"/>
              <a:ea typeface="Roboto Light" charset="0"/>
              <a:cs typeface="Roboto Light" charset="0"/>
            </a:endParaRPr>
          </a:p>
          <a:p>
            <a:endParaRPr lang="nl-NL" dirty="0" smtClean="0">
              <a:solidFill>
                <a:schemeClr val="bg1">
                  <a:lumMod val="65000"/>
                </a:schemeClr>
              </a:solidFill>
              <a:latin typeface="Roboto Light" charset="0"/>
              <a:ea typeface="Roboto Light" charset="0"/>
              <a:cs typeface="Roboto Light" charset="0"/>
            </a:endParaRPr>
          </a:p>
          <a:p>
            <a:endParaRPr lang="nl-NL" dirty="0">
              <a:solidFill>
                <a:schemeClr val="bg1">
                  <a:lumMod val="65000"/>
                </a:schemeClr>
              </a:solidFill>
              <a:latin typeface="Roboto Light" charset="0"/>
              <a:ea typeface="Roboto Light" charset="0"/>
              <a:cs typeface="Roboto Light" charset="0"/>
            </a:endParaRPr>
          </a:p>
        </p:txBody>
      </p:sp>
    </p:spTree>
    <p:extLst>
      <p:ext uri="{BB962C8B-B14F-4D97-AF65-F5344CB8AC3E}">
        <p14:creationId xmlns:p14="http://schemas.microsoft.com/office/powerpoint/2010/main" val="1219377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PCG – </a:t>
            </a:r>
            <a:r>
              <a:rPr lang="en-US" dirty="0" err="1" smtClean="0"/>
              <a:t>Voorbeelden</a:t>
            </a:r>
            <a:endParaRPr lang="en-US" dirty="0"/>
          </a:p>
        </p:txBody>
      </p:sp>
      <p:sp>
        <p:nvSpPr>
          <p:cNvPr id="3" name="Slide Number Placeholder 2"/>
          <p:cNvSpPr>
            <a:spLocks noGrp="1"/>
          </p:cNvSpPr>
          <p:nvPr>
            <p:ph type="sldNum" sz="quarter" idx="4"/>
          </p:nvPr>
        </p:nvSpPr>
        <p:spPr/>
        <p:txBody>
          <a:bodyPr/>
          <a:lstStyle/>
          <a:p>
            <a:fld id="{936C95AE-7298-45E1-9514-94AFF5BED89B}" type="slidenum">
              <a:rPr lang="en-US" smtClean="0"/>
              <a:pPr/>
              <a:t>18</a:t>
            </a:fld>
            <a:endParaRPr lang="en-US" dirty="0"/>
          </a:p>
        </p:txBody>
      </p:sp>
      <p:pic>
        <p:nvPicPr>
          <p:cNvPr id="4" name="Picture 3"/>
          <p:cNvPicPr>
            <a:picLocks noChangeAspect="1"/>
          </p:cNvPicPr>
          <p:nvPr/>
        </p:nvPicPr>
        <p:blipFill>
          <a:blip r:embed="rId3"/>
          <a:stretch>
            <a:fillRect/>
          </a:stretch>
        </p:blipFill>
        <p:spPr>
          <a:xfrm>
            <a:off x="6134844" y="2627570"/>
            <a:ext cx="5732268" cy="3219624"/>
          </a:xfrm>
          <a:prstGeom prst="rect">
            <a:avLst/>
          </a:prstGeom>
        </p:spPr>
      </p:pic>
      <p:pic>
        <p:nvPicPr>
          <p:cNvPr id="5" name="Picture 4"/>
          <p:cNvPicPr>
            <a:picLocks noChangeAspect="1"/>
          </p:cNvPicPr>
          <p:nvPr/>
        </p:nvPicPr>
        <p:blipFill>
          <a:blip r:embed="rId4"/>
          <a:stretch>
            <a:fillRect/>
          </a:stretch>
        </p:blipFill>
        <p:spPr>
          <a:xfrm>
            <a:off x="391684" y="2650435"/>
            <a:ext cx="5205526" cy="3904144"/>
          </a:xfrm>
          <a:prstGeom prst="rect">
            <a:avLst/>
          </a:prstGeom>
        </p:spPr>
      </p:pic>
      <p:sp>
        <p:nvSpPr>
          <p:cNvPr id="6" name="Rectangle 5"/>
          <p:cNvSpPr/>
          <p:nvPr/>
        </p:nvSpPr>
        <p:spPr>
          <a:xfrm>
            <a:off x="4151648" y="1844929"/>
            <a:ext cx="3733395" cy="649356"/>
          </a:xfrm>
          <a:prstGeom prst="rect">
            <a:avLst/>
          </a:prstGeom>
          <a:solidFill>
            <a:schemeClr val="bg1"/>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NL" sz="1400" dirty="0" smtClean="0">
              <a:solidFill>
                <a:schemeClr val="bg1">
                  <a:lumMod val="65000"/>
                </a:schemeClr>
              </a:solidFill>
              <a:latin typeface="FontAwesome" charset="0"/>
              <a:ea typeface="FontAwesome" charset="0"/>
              <a:cs typeface="FontAwesome" charset="0"/>
            </a:endParaRPr>
          </a:p>
          <a:p>
            <a:endParaRPr lang="nl-NL" sz="1400" dirty="0" smtClean="0">
              <a:solidFill>
                <a:schemeClr val="bg1">
                  <a:lumMod val="65000"/>
                </a:schemeClr>
              </a:solidFill>
              <a:latin typeface="FontAwesome" charset="0"/>
              <a:ea typeface="FontAwesome" charset="0"/>
              <a:cs typeface="FontAwesome" charset="0"/>
            </a:endParaRPr>
          </a:p>
          <a:p>
            <a:r>
              <a:rPr lang="nl-NL" sz="1400" dirty="0" smtClean="0">
                <a:solidFill>
                  <a:schemeClr val="bg1">
                    <a:lumMod val="65000"/>
                  </a:schemeClr>
                </a:solidFill>
                <a:latin typeface="FontAwesome" charset="0"/>
                <a:ea typeface="FontAwesome" charset="0"/>
                <a:cs typeface="FontAwesome" charset="0"/>
              </a:rPr>
              <a:t></a:t>
            </a:r>
            <a:r>
              <a:rPr lang="nl-NL" dirty="0" smtClean="0">
                <a:solidFill>
                  <a:schemeClr val="bg1">
                    <a:lumMod val="65000"/>
                  </a:schemeClr>
                </a:solidFill>
                <a:latin typeface="FontAwesome" charset="0"/>
                <a:ea typeface="FontAwesome" charset="0"/>
                <a:cs typeface="FontAwesome" charset="0"/>
              </a:rPr>
              <a:t> “</a:t>
            </a:r>
            <a:r>
              <a:rPr lang="nl-NL" i="1" dirty="0" err="1" smtClean="0">
                <a:solidFill>
                  <a:schemeClr val="bg1">
                    <a:lumMod val="65000"/>
                  </a:schemeClr>
                </a:solidFill>
                <a:latin typeface="Roboto Light" charset="0"/>
                <a:ea typeface="Roboto Light" charset="0"/>
                <a:cs typeface="Roboto Light" charset="0"/>
              </a:rPr>
              <a:t>Infinite</a:t>
            </a:r>
            <a:r>
              <a:rPr lang="nl-NL" i="1" dirty="0" smtClean="0">
                <a:solidFill>
                  <a:schemeClr val="bg1">
                    <a:lumMod val="65000"/>
                  </a:schemeClr>
                </a:solidFill>
                <a:latin typeface="Roboto Light" charset="0"/>
                <a:ea typeface="Roboto Light" charset="0"/>
                <a:cs typeface="Roboto Light" charset="0"/>
              </a:rPr>
              <a:t> Mario Bros</a:t>
            </a:r>
            <a:r>
              <a:rPr lang="nl-NL" dirty="0" smtClean="0">
                <a:solidFill>
                  <a:schemeClr val="bg1">
                    <a:lumMod val="65000"/>
                  </a:schemeClr>
                </a:solidFill>
                <a:latin typeface="Roboto Light" charset="0"/>
                <a:ea typeface="Roboto Light" charset="0"/>
                <a:cs typeface="Roboto Light" charset="0"/>
              </a:rPr>
              <a:t>” &amp; “</a:t>
            </a:r>
            <a:r>
              <a:rPr lang="nl-NL" i="1" dirty="0" err="1" smtClean="0">
                <a:solidFill>
                  <a:schemeClr val="bg1">
                    <a:lumMod val="65000"/>
                  </a:schemeClr>
                </a:solidFill>
                <a:latin typeface="Roboto Light" charset="0"/>
                <a:ea typeface="Roboto Light" charset="0"/>
                <a:cs typeface="Roboto Light" charset="0"/>
              </a:rPr>
              <a:t>Spelunky</a:t>
            </a:r>
            <a:r>
              <a:rPr lang="nl-NL" dirty="0" smtClean="0">
                <a:solidFill>
                  <a:schemeClr val="bg1">
                    <a:lumMod val="65000"/>
                  </a:schemeClr>
                </a:solidFill>
                <a:latin typeface="Roboto Light" charset="0"/>
                <a:ea typeface="Roboto Light" charset="0"/>
                <a:cs typeface="Roboto Light" charset="0"/>
              </a:rPr>
              <a:t>”</a:t>
            </a:r>
          </a:p>
          <a:p>
            <a:endParaRPr lang="nl-NL" dirty="0" smtClean="0">
              <a:solidFill>
                <a:schemeClr val="bg1">
                  <a:lumMod val="65000"/>
                </a:schemeClr>
              </a:solidFill>
              <a:latin typeface="Roboto Light" charset="0"/>
              <a:ea typeface="Roboto Light" charset="0"/>
              <a:cs typeface="Roboto Light" charset="0"/>
            </a:endParaRPr>
          </a:p>
          <a:p>
            <a:endParaRPr lang="nl-NL" dirty="0">
              <a:solidFill>
                <a:schemeClr val="bg1">
                  <a:lumMod val="65000"/>
                </a:schemeClr>
              </a:solidFill>
              <a:latin typeface="Roboto Light" charset="0"/>
              <a:ea typeface="Roboto Light" charset="0"/>
              <a:cs typeface="Roboto Light" charset="0"/>
            </a:endParaRPr>
          </a:p>
        </p:txBody>
      </p:sp>
    </p:spTree>
    <p:extLst>
      <p:ext uri="{BB962C8B-B14F-4D97-AF65-F5344CB8AC3E}">
        <p14:creationId xmlns:p14="http://schemas.microsoft.com/office/powerpoint/2010/main" val="110341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p:cNvCxnSpPr/>
          <p:nvPr/>
        </p:nvCxnSpPr>
        <p:spPr>
          <a:xfrm>
            <a:off x="0" y="2766187"/>
            <a:ext cx="11107271"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80388" y="775503"/>
            <a:ext cx="11230421" cy="431020"/>
          </a:xfrm>
        </p:spPr>
        <p:txBody>
          <a:bodyPr/>
          <a:lstStyle/>
          <a:p>
            <a:r>
              <a:rPr lang="en-US" dirty="0" err="1" smtClean="0"/>
              <a:t>Inhoudstafel</a:t>
            </a:r>
            <a:endParaRPr lang="en-US" dirty="0"/>
          </a:p>
        </p:txBody>
      </p:sp>
      <p:sp>
        <p:nvSpPr>
          <p:cNvPr id="4" name="Slide Number Placeholder 3"/>
          <p:cNvSpPr>
            <a:spLocks noGrp="1"/>
          </p:cNvSpPr>
          <p:nvPr>
            <p:ph type="sldNum" sz="quarter" idx="4"/>
          </p:nvPr>
        </p:nvSpPr>
        <p:spPr/>
        <p:txBody>
          <a:bodyPr/>
          <a:lstStyle/>
          <a:p>
            <a:fld id="{936C95AE-7298-45E1-9514-94AFF5BED89B}" type="slidenum">
              <a:rPr lang="en-US" smtClean="0"/>
              <a:pPr/>
              <a:t>19</a:t>
            </a:fld>
            <a:endParaRPr lang="en-US" dirty="0"/>
          </a:p>
        </p:txBody>
      </p:sp>
      <p:grpSp>
        <p:nvGrpSpPr>
          <p:cNvPr id="33" name="Group 32"/>
          <p:cNvGrpSpPr/>
          <p:nvPr/>
        </p:nvGrpSpPr>
        <p:grpSpPr>
          <a:xfrm>
            <a:off x="780001" y="2423694"/>
            <a:ext cx="2717517" cy="2565104"/>
            <a:chOff x="736801" y="2682894"/>
            <a:chExt cx="2717517" cy="2565104"/>
          </a:xfrm>
        </p:grpSpPr>
        <p:sp>
          <p:nvSpPr>
            <p:cNvPr id="10" name="Oval 9"/>
            <p:cNvSpPr/>
            <p:nvPr/>
          </p:nvSpPr>
          <p:spPr>
            <a:xfrm>
              <a:off x="736801" y="2682894"/>
              <a:ext cx="684988" cy="684986"/>
            </a:xfrm>
            <a:prstGeom prst="ellipse">
              <a:avLst/>
            </a:prstGeom>
            <a:solidFill>
              <a:schemeClr val="accent1">
                <a:lumMod val="20000"/>
                <a:lumOff val="80000"/>
              </a:schemeClr>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Medium" charset="0"/>
                  <a:ea typeface="Roboto Medium" charset="0"/>
                  <a:cs typeface="Roboto Medium" charset="0"/>
                </a:rPr>
                <a:t>1</a:t>
              </a:r>
            </a:p>
          </p:txBody>
        </p:sp>
        <p:sp>
          <p:nvSpPr>
            <p:cNvPr id="19" name="Rectangle 18"/>
            <p:cNvSpPr/>
            <p:nvPr/>
          </p:nvSpPr>
          <p:spPr>
            <a:xfrm>
              <a:off x="736801" y="3716241"/>
              <a:ext cx="1074333" cy="369332"/>
            </a:xfrm>
            <a:prstGeom prst="rect">
              <a:avLst/>
            </a:prstGeom>
          </p:spPr>
          <p:txBody>
            <a:bodyPr wrap="none" lIns="91440">
              <a:spAutoFit/>
            </a:bodyPr>
            <a:lstStyle/>
            <a:p>
              <a:r>
                <a:rPr lang="en-US" dirty="0" err="1" smtClean="0">
                  <a:solidFill>
                    <a:schemeClr val="accent1">
                      <a:lumMod val="20000"/>
                      <a:lumOff val="80000"/>
                    </a:schemeClr>
                  </a:solidFill>
                  <a:latin typeface="Roboto Medium" charset="0"/>
                  <a:ea typeface="Roboto Medium" charset="0"/>
                  <a:cs typeface="Roboto Medium" charset="0"/>
                </a:rPr>
                <a:t>Inleiding</a:t>
              </a:r>
              <a:endParaRPr lang="en-US" dirty="0">
                <a:solidFill>
                  <a:schemeClr val="accent1">
                    <a:lumMod val="20000"/>
                    <a:lumOff val="80000"/>
                  </a:schemeClr>
                </a:solidFill>
                <a:latin typeface="Roboto Medium" charset="0"/>
                <a:ea typeface="Roboto Medium" charset="0"/>
                <a:cs typeface="Roboto Medium" charset="0"/>
              </a:endParaRPr>
            </a:p>
          </p:txBody>
        </p:sp>
        <p:sp>
          <p:nvSpPr>
            <p:cNvPr id="20" name="Rectangle 19"/>
            <p:cNvSpPr/>
            <p:nvPr/>
          </p:nvSpPr>
          <p:spPr>
            <a:xfrm>
              <a:off x="736802" y="4232335"/>
              <a:ext cx="2717516" cy="1015663"/>
            </a:xfrm>
            <a:prstGeom prst="rect">
              <a:avLst/>
            </a:prstGeom>
          </p:spPr>
          <p:txBody>
            <a:bodyPr wrap="square">
              <a:spAutoFit/>
            </a:bodyPr>
            <a:lstStyle/>
            <a:p>
              <a:pPr marL="380990" indent="-380990">
                <a:buClr>
                  <a:schemeClr val="accent1">
                    <a:lumMod val="20000"/>
                    <a:lumOff val="80000"/>
                  </a:schemeClr>
                </a:buClr>
                <a:buFont typeface="+mj-lt"/>
                <a:buAutoNum type="arabicPeriod"/>
              </a:pPr>
              <a:r>
                <a:rPr lang="en-US" sz="1200" dirty="0" err="1" smtClean="0">
                  <a:solidFill>
                    <a:schemeClr val="accent1">
                      <a:lumMod val="20000"/>
                      <a:lumOff val="80000"/>
                    </a:schemeClr>
                  </a:solidFill>
                  <a:latin typeface="Roboto Light" charset="0"/>
                  <a:ea typeface="Roboto Light" charset="0"/>
                  <a:cs typeface="Roboto Light" charset="0"/>
                </a:rPr>
                <a:t>Situering</a:t>
              </a:r>
              <a:endParaRPr lang="en-US" sz="1200" dirty="0" smtClean="0">
                <a:solidFill>
                  <a:schemeClr val="accent1">
                    <a:lumMod val="20000"/>
                    <a:lumOff val="80000"/>
                  </a:schemeClr>
                </a:solidFill>
                <a:latin typeface="Roboto Light" charset="0"/>
                <a:ea typeface="Roboto Light" charset="0"/>
                <a:cs typeface="Roboto Light" charset="0"/>
              </a:endParaRPr>
            </a:p>
            <a:p>
              <a:pPr marL="380990" indent="-380990">
                <a:buClr>
                  <a:schemeClr val="accent1">
                    <a:lumMod val="20000"/>
                    <a:lumOff val="80000"/>
                  </a:schemeClr>
                </a:buClr>
                <a:buFont typeface="+mj-lt"/>
                <a:buAutoNum type="arabicPeriod"/>
              </a:pPr>
              <a:endParaRPr lang="en-US" sz="1200" dirty="0">
                <a:solidFill>
                  <a:schemeClr val="accent1">
                    <a:lumMod val="20000"/>
                    <a:lumOff val="80000"/>
                  </a:schemeClr>
                </a:solidFill>
                <a:latin typeface="Roboto Light" charset="0"/>
                <a:ea typeface="Roboto Light" charset="0"/>
                <a:cs typeface="Roboto Light" charset="0"/>
              </a:endParaRPr>
            </a:p>
            <a:p>
              <a:pPr marL="380990" indent="-380990">
                <a:buClr>
                  <a:schemeClr val="accent1">
                    <a:lumMod val="20000"/>
                    <a:lumOff val="80000"/>
                  </a:schemeClr>
                </a:buClr>
                <a:buFont typeface="+mj-lt"/>
                <a:buAutoNum type="arabicPeriod"/>
              </a:pPr>
              <a:r>
                <a:rPr lang="en-US" sz="1200" dirty="0" err="1" smtClean="0">
                  <a:solidFill>
                    <a:schemeClr val="accent1">
                      <a:lumMod val="20000"/>
                      <a:lumOff val="80000"/>
                    </a:schemeClr>
                  </a:solidFill>
                  <a:latin typeface="Roboto Light" charset="0"/>
                  <a:ea typeface="Roboto Light" charset="0"/>
                  <a:cs typeface="Roboto Light" charset="0"/>
                </a:rPr>
                <a:t>Relevantie</a:t>
              </a:r>
              <a:endParaRPr lang="en-US" sz="1200" dirty="0" smtClean="0">
                <a:solidFill>
                  <a:schemeClr val="accent1">
                    <a:lumMod val="20000"/>
                    <a:lumOff val="80000"/>
                  </a:schemeClr>
                </a:solidFill>
                <a:latin typeface="Roboto Light" charset="0"/>
                <a:ea typeface="Roboto Light" charset="0"/>
                <a:cs typeface="Roboto Light" charset="0"/>
              </a:endParaRPr>
            </a:p>
            <a:p>
              <a:pPr marL="380990" indent="-380990">
                <a:buClr>
                  <a:schemeClr val="accent1">
                    <a:lumMod val="20000"/>
                    <a:lumOff val="80000"/>
                  </a:schemeClr>
                </a:buClr>
                <a:buFont typeface="+mj-lt"/>
                <a:buAutoNum type="arabicPeriod"/>
              </a:pPr>
              <a:endParaRPr lang="en-US" sz="1200" dirty="0">
                <a:solidFill>
                  <a:schemeClr val="accent1">
                    <a:lumMod val="20000"/>
                    <a:lumOff val="80000"/>
                  </a:schemeClr>
                </a:solidFill>
                <a:latin typeface="Roboto Light" charset="0"/>
                <a:ea typeface="Roboto Light" charset="0"/>
                <a:cs typeface="Roboto Light" charset="0"/>
              </a:endParaRPr>
            </a:p>
            <a:p>
              <a:pPr marL="380990" indent="-380990">
                <a:buClr>
                  <a:schemeClr val="accent1">
                    <a:lumMod val="20000"/>
                    <a:lumOff val="80000"/>
                  </a:schemeClr>
                </a:buClr>
                <a:buFont typeface="+mj-lt"/>
                <a:buAutoNum type="arabicPeriod"/>
              </a:pPr>
              <a:r>
                <a:rPr lang="en-US" sz="1200" dirty="0" err="1" smtClean="0">
                  <a:solidFill>
                    <a:schemeClr val="accent1">
                      <a:lumMod val="20000"/>
                      <a:lumOff val="80000"/>
                    </a:schemeClr>
                  </a:solidFill>
                  <a:latin typeface="Roboto Light" charset="0"/>
                  <a:ea typeface="Roboto Light" charset="0"/>
                  <a:cs typeface="Roboto Light" charset="0"/>
                </a:rPr>
                <a:t>Declaratief</a:t>
              </a:r>
              <a:r>
                <a:rPr lang="en-US" sz="1200" dirty="0" smtClean="0">
                  <a:solidFill>
                    <a:schemeClr val="accent1">
                      <a:lumMod val="20000"/>
                      <a:lumOff val="80000"/>
                    </a:schemeClr>
                  </a:solidFill>
                  <a:latin typeface="Roboto Light" charset="0"/>
                  <a:ea typeface="Roboto Light" charset="0"/>
                  <a:cs typeface="Roboto Light" charset="0"/>
                </a:rPr>
                <a:t> </a:t>
              </a:r>
              <a:r>
                <a:rPr lang="en-US" sz="1200" dirty="0" err="1" smtClean="0">
                  <a:solidFill>
                    <a:schemeClr val="accent1">
                      <a:lumMod val="20000"/>
                      <a:lumOff val="80000"/>
                    </a:schemeClr>
                  </a:solidFill>
                  <a:latin typeface="Roboto Light" charset="0"/>
                  <a:ea typeface="Roboto Light" charset="0"/>
                  <a:cs typeface="Roboto Light" charset="0"/>
                </a:rPr>
                <a:t>programmeren</a:t>
              </a:r>
              <a:endParaRPr lang="en-US" sz="1200" dirty="0" smtClean="0">
                <a:solidFill>
                  <a:schemeClr val="accent1">
                    <a:lumMod val="20000"/>
                    <a:lumOff val="80000"/>
                  </a:schemeClr>
                </a:solidFill>
                <a:latin typeface="Roboto Light" charset="0"/>
                <a:ea typeface="Roboto Light" charset="0"/>
                <a:cs typeface="Roboto Light" charset="0"/>
              </a:endParaRPr>
            </a:p>
          </p:txBody>
        </p:sp>
      </p:grpSp>
      <p:sp>
        <p:nvSpPr>
          <p:cNvPr id="22" name="Freeform 5"/>
          <p:cNvSpPr>
            <a:spLocks noChangeArrowheads="1"/>
          </p:cNvSpPr>
          <p:nvPr/>
        </p:nvSpPr>
        <p:spPr bwMode="auto">
          <a:xfrm>
            <a:off x="3826610" y="2636318"/>
            <a:ext cx="273780" cy="259738"/>
          </a:xfrm>
          <a:custGeom>
            <a:avLst/>
            <a:gdLst>
              <a:gd name="T0" fmla="*/ 269 w 514"/>
              <a:gd name="T1" fmla="*/ 0 h 489"/>
              <a:gd name="T2" fmla="*/ 59 w 514"/>
              <a:gd name="T3" fmla="*/ 122 h 489"/>
              <a:gd name="T4" fmla="*/ 0 w 514"/>
              <a:gd name="T5" fmla="*/ 63 h 489"/>
              <a:gd name="T6" fmla="*/ 0 w 514"/>
              <a:gd name="T7" fmla="*/ 230 h 489"/>
              <a:gd name="T8" fmla="*/ 166 w 514"/>
              <a:gd name="T9" fmla="*/ 230 h 489"/>
              <a:gd name="T10" fmla="*/ 98 w 514"/>
              <a:gd name="T11" fmla="*/ 161 h 489"/>
              <a:gd name="T12" fmla="*/ 269 w 514"/>
              <a:gd name="T13" fmla="*/ 54 h 489"/>
              <a:gd name="T14" fmla="*/ 459 w 514"/>
              <a:gd name="T15" fmla="*/ 244 h 489"/>
              <a:gd name="T16" fmla="*/ 269 w 514"/>
              <a:gd name="T17" fmla="*/ 435 h 489"/>
              <a:gd name="T18" fmla="*/ 88 w 514"/>
              <a:gd name="T19" fmla="*/ 308 h 489"/>
              <a:gd name="T20" fmla="*/ 34 w 514"/>
              <a:gd name="T21" fmla="*/ 308 h 489"/>
              <a:gd name="T22" fmla="*/ 269 w 514"/>
              <a:gd name="T23" fmla="*/ 488 h 489"/>
              <a:gd name="T24" fmla="*/ 513 w 514"/>
              <a:gd name="T25" fmla="*/ 244 h 489"/>
              <a:gd name="T26" fmla="*/ 269 w 514"/>
              <a:gd name="T27" fmla="*/ 0 h 489"/>
              <a:gd name="T28" fmla="*/ 229 w 514"/>
              <a:gd name="T29" fmla="*/ 127 h 489"/>
              <a:gd name="T30" fmla="*/ 229 w 514"/>
              <a:gd name="T31" fmla="*/ 259 h 489"/>
              <a:gd name="T32" fmla="*/ 352 w 514"/>
              <a:gd name="T33" fmla="*/ 332 h 489"/>
              <a:gd name="T34" fmla="*/ 371 w 514"/>
              <a:gd name="T35" fmla="*/ 298 h 489"/>
              <a:gd name="T36" fmla="*/ 269 w 514"/>
              <a:gd name="T37" fmla="*/ 234 h 489"/>
              <a:gd name="T38" fmla="*/ 269 w 514"/>
              <a:gd name="T39" fmla="*/ 127 h 489"/>
              <a:gd name="T40" fmla="*/ 229 w 514"/>
              <a:gd name="T41" fmla="*/ 12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4" h="489">
                <a:moveTo>
                  <a:pt x="269" y="0"/>
                </a:moveTo>
                <a:cubicBezTo>
                  <a:pt x="181" y="0"/>
                  <a:pt x="102" y="49"/>
                  <a:pt x="59" y="122"/>
                </a:cubicBezTo>
                <a:lnTo>
                  <a:pt x="0" y="63"/>
                </a:lnTo>
                <a:lnTo>
                  <a:pt x="0" y="230"/>
                </a:lnTo>
                <a:lnTo>
                  <a:pt x="166" y="230"/>
                </a:lnTo>
                <a:lnTo>
                  <a:pt x="98" y="161"/>
                </a:lnTo>
                <a:cubicBezTo>
                  <a:pt x="127" y="98"/>
                  <a:pt x="195" y="54"/>
                  <a:pt x="269" y="54"/>
                </a:cubicBezTo>
                <a:cubicBezTo>
                  <a:pt x="376" y="54"/>
                  <a:pt x="459" y="139"/>
                  <a:pt x="459" y="244"/>
                </a:cubicBezTo>
                <a:cubicBezTo>
                  <a:pt x="459" y="349"/>
                  <a:pt x="376" y="435"/>
                  <a:pt x="269" y="435"/>
                </a:cubicBezTo>
                <a:cubicBezTo>
                  <a:pt x="186" y="435"/>
                  <a:pt x="117" y="381"/>
                  <a:pt x="88" y="308"/>
                </a:cubicBezTo>
                <a:lnTo>
                  <a:pt x="34" y="308"/>
                </a:lnTo>
                <a:cubicBezTo>
                  <a:pt x="63" y="410"/>
                  <a:pt x="156" y="488"/>
                  <a:pt x="269" y="488"/>
                </a:cubicBezTo>
                <a:cubicBezTo>
                  <a:pt x="405" y="488"/>
                  <a:pt x="513" y="376"/>
                  <a:pt x="513" y="244"/>
                </a:cubicBezTo>
                <a:cubicBezTo>
                  <a:pt x="513" y="112"/>
                  <a:pt x="400" y="0"/>
                  <a:pt x="269" y="0"/>
                </a:cubicBezTo>
                <a:close/>
                <a:moveTo>
                  <a:pt x="229" y="127"/>
                </a:moveTo>
                <a:lnTo>
                  <a:pt x="229" y="259"/>
                </a:lnTo>
                <a:lnTo>
                  <a:pt x="352" y="332"/>
                </a:lnTo>
                <a:lnTo>
                  <a:pt x="371" y="298"/>
                </a:lnTo>
                <a:lnTo>
                  <a:pt x="269" y="234"/>
                </a:lnTo>
                <a:lnTo>
                  <a:pt x="269" y="127"/>
                </a:lnTo>
                <a:lnTo>
                  <a:pt x="229" y="127"/>
                </a:lnTo>
                <a:close/>
              </a:path>
            </a:pathLst>
          </a:custGeom>
          <a:solidFill>
            <a:schemeClr val="bg1"/>
          </a:solidFill>
          <a:ln>
            <a:noFill/>
          </a:ln>
          <a:effectLst/>
        </p:spPr>
        <p:txBody>
          <a:bodyPr wrap="none" anchor="ctr"/>
          <a:lstStyle/>
          <a:p>
            <a:endParaRPr lang="en-US"/>
          </a:p>
        </p:txBody>
      </p:sp>
      <p:grpSp>
        <p:nvGrpSpPr>
          <p:cNvPr id="41" name="Group 40"/>
          <p:cNvGrpSpPr/>
          <p:nvPr/>
        </p:nvGrpSpPr>
        <p:grpSpPr>
          <a:xfrm>
            <a:off x="9441997" y="2413470"/>
            <a:ext cx="2717517" cy="2749770"/>
            <a:chOff x="736801" y="2682894"/>
            <a:chExt cx="2717517" cy="2749770"/>
          </a:xfrm>
        </p:grpSpPr>
        <p:sp>
          <p:nvSpPr>
            <p:cNvPr id="42" name="Oval 41"/>
            <p:cNvSpPr/>
            <p:nvPr/>
          </p:nvSpPr>
          <p:spPr>
            <a:xfrm>
              <a:off x="736801" y="2682894"/>
              <a:ext cx="684988" cy="684986"/>
            </a:xfrm>
            <a:prstGeom prst="ellipse">
              <a:avLst/>
            </a:prstGeom>
            <a:solidFill>
              <a:schemeClr val="accent1">
                <a:lumMod val="20000"/>
                <a:lumOff val="80000"/>
              </a:schemeClr>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Roboto Medium" charset="0"/>
                  <a:ea typeface="Roboto Medium" charset="0"/>
                  <a:cs typeface="Roboto Medium" charset="0"/>
                </a:rPr>
                <a:t>4</a:t>
              </a:r>
              <a:endParaRPr lang="en-US" sz="2400" dirty="0">
                <a:latin typeface="Roboto Medium" charset="0"/>
                <a:ea typeface="Roboto Medium" charset="0"/>
                <a:cs typeface="Roboto Medium" charset="0"/>
              </a:endParaRPr>
            </a:p>
          </p:txBody>
        </p:sp>
        <p:sp>
          <p:nvSpPr>
            <p:cNvPr id="43" name="Rectangle 42"/>
            <p:cNvSpPr/>
            <p:nvPr/>
          </p:nvSpPr>
          <p:spPr>
            <a:xfrm>
              <a:off x="736801" y="3716241"/>
              <a:ext cx="2029273" cy="369332"/>
            </a:xfrm>
            <a:prstGeom prst="rect">
              <a:avLst/>
            </a:prstGeom>
          </p:spPr>
          <p:txBody>
            <a:bodyPr wrap="none" lIns="91440">
              <a:spAutoFit/>
            </a:bodyPr>
            <a:lstStyle/>
            <a:p>
              <a:r>
                <a:rPr lang="en-US" dirty="0" smtClean="0">
                  <a:solidFill>
                    <a:schemeClr val="accent1">
                      <a:lumMod val="20000"/>
                      <a:lumOff val="80000"/>
                    </a:schemeClr>
                  </a:solidFill>
                  <a:latin typeface="Roboto Medium" charset="0"/>
                  <a:ea typeface="Roboto Medium" charset="0"/>
                  <a:cs typeface="Roboto Medium" charset="0"/>
                </a:rPr>
                <a:t>PCG met </a:t>
              </a:r>
              <a:r>
                <a:rPr lang="en-US" dirty="0" err="1" smtClean="0">
                  <a:solidFill>
                    <a:schemeClr val="accent1">
                      <a:lumMod val="20000"/>
                      <a:lumOff val="80000"/>
                    </a:schemeClr>
                  </a:solidFill>
                  <a:latin typeface="Roboto Medium" charset="0"/>
                  <a:ea typeface="Roboto Medium" charset="0"/>
                  <a:cs typeface="Roboto Medium" charset="0"/>
                </a:rPr>
                <a:t>ProbLog</a:t>
              </a:r>
              <a:endParaRPr lang="en-US" dirty="0">
                <a:solidFill>
                  <a:schemeClr val="accent1">
                    <a:lumMod val="20000"/>
                    <a:lumOff val="80000"/>
                  </a:schemeClr>
                </a:solidFill>
                <a:latin typeface="Roboto Medium" charset="0"/>
                <a:ea typeface="Roboto Medium" charset="0"/>
                <a:cs typeface="Roboto Medium" charset="0"/>
              </a:endParaRPr>
            </a:p>
          </p:txBody>
        </p:sp>
        <p:sp>
          <p:nvSpPr>
            <p:cNvPr id="44" name="Rectangle 43"/>
            <p:cNvSpPr/>
            <p:nvPr/>
          </p:nvSpPr>
          <p:spPr>
            <a:xfrm>
              <a:off x="736802" y="4232335"/>
              <a:ext cx="2717516" cy="1200329"/>
            </a:xfrm>
            <a:prstGeom prst="rect">
              <a:avLst/>
            </a:prstGeom>
          </p:spPr>
          <p:txBody>
            <a:bodyPr wrap="square">
              <a:spAutoFit/>
            </a:bodyPr>
            <a:lstStyle/>
            <a:p>
              <a:pPr marL="380990" indent="-380990">
                <a:buClr>
                  <a:schemeClr val="accent2"/>
                </a:buClr>
                <a:buFont typeface="+mj-lt"/>
                <a:buAutoNum type="arabicPeriod"/>
              </a:pPr>
              <a:r>
                <a:rPr lang="en-US" sz="1200" dirty="0" err="1" smtClean="0">
                  <a:solidFill>
                    <a:schemeClr val="accent1">
                      <a:lumMod val="20000"/>
                      <a:lumOff val="80000"/>
                    </a:schemeClr>
                  </a:solidFill>
                  <a:latin typeface="Roboto Light" charset="0"/>
                  <a:ea typeface="Roboto Light" charset="0"/>
                  <a:cs typeface="Roboto Light" charset="0"/>
                </a:rPr>
                <a:t>Mogelijkheden</a:t>
              </a:r>
              <a:endParaRPr lang="en-US" sz="1200" dirty="0" smtClean="0">
                <a:solidFill>
                  <a:schemeClr val="accent1">
                    <a:lumMod val="20000"/>
                    <a:lumOff val="80000"/>
                  </a:schemeClr>
                </a:solidFill>
                <a:latin typeface="Roboto Light" charset="0"/>
                <a:ea typeface="Roboto Light" charset="0"/>
                <a:cs typeface="Roboto Light" charset="0"/>
              </a:endParaRPr>
            </a:p>
            <a:p>
              <a:pPr marL="380990" indent="-380990">
                <a:buClr>
                  <a:schemeClr val="accent2"/>
                </a:buClr>
                <a:buFont typeface="+mj-lt"/>
                <a:buAutoNum type="arabicPeriod"/>
              </a:pPr>
              <a:endParaRPr lang="en-US" sz="1200" dirty="0">
                <a:solidFill>
                  <a:schemeClr val="accent1">
                    <a:lumMod val="20000"/>
                    <a:lumOff val="80000"/>
                  </a:schemeClr>
                </a:solidFill>
                <a:latin typeface="Roboto Light" charset="0"/>
                <a:ea typeface="Roboto Light" charset="0"/>
                <a:cs typeface="Roboto Light" charset="0"/>
              </a:endParaRPr>
            </a:p>
            <a:p>
              <a:pPr marL="380990" indent="-380990">
                <a:buClr>
                  <a:schemeClr val="accent2"/>
                </a:buClr>
                <a:buFont typeface="+mj-lt"/>
                <a:buAutoNum type="arabicPeriod"/>
              </a:pPr>
              <a:r>
                <a:rPr lang="en-US" sz="1200" dirty="0" err="1" smtClean="0">
                  <a:solidFill>
                    <a:schemeClr val="accent1">
                      <a:lumMod val="20000"/>
                      <a:lumOff val="80000"/>
                    </a:schemeClr>
                  </a:solidFill>
                  <a:latin typeface="Roboto Light" charset="0"/>
                  <a:ea typeface="Roboto Light" charset="0"/>
                  <a:cs typeface="Roboto Light" charset="0"/>
                </a:rPr>
                <a:t>Toepasbaarheid</a:t>
              </a:r>
              <a:endParaRPr lang="en-US" sz="1200" dirty="0" smtClean="0">
                <a:solidFill>
                  <a:schemeClr val="accent1">
                    <a:lumMod val="20000"/>
                    <a:lumOff val="80000"/>
                  </a:schemeClr>
                </a:solidFill>
                <a:latin typeface="Roboto Light" charset="0"/>
                <a:ea typeface="Roboto Light" charset="0"/>
                <a:cs typeface="Roboto Light" charset="0"/>
              </a:endParaRPr>
            </a:p>
            <a:p>
              <a:pPr marL="380990" indent="-380990">
                <a:buClr>
                  <a:schemeClr val="accent2"/>
                </a:buClr>
                <a:buFont typeface="+mj-lt"/>
                <a:buAutoNum type="arabicPeriod"/>
              </a:pPr>
              <a:endParaRPr lang="en-US" sz="1200" dirty="0">
                <a:solidFill>
                  <a:schemeClr val="accent1">
                    <a:lumMod val="20000"/>
                    <a:lumOff val="80000"/>
                  </a:schemeClr>
                </a:solidFill>
                <a:latin typeface="Roboto Light" charset="0"/>
                <a:ea typeface="Roboto Light" charset="0"/>
                <a:cs typeface="Roboto Light" charset="0"/>
              </a:endParaRPr>
            </a:p>
            <a:p>
              <a:pPr marL="380990" indent="-380990">
                <a:buClr>
                  <a:schemeClr val="accent2"/>
                </a:buClr>
                <a:buFont typeface="+mj-lt"/>
                <a:buAutoNum type="arabicPeriod"/>
              </a:pPr>
              <a:r>
                <a:rPr lang="en-US" sz="1200" dirty="0" err="1" smtClean="0">
                  <a:solidFill>
                    <a:schemeClr val="accent1">
                      <a:lumMod val="20000"/>
                      <a:lumOff val="80000"/>
                    </a:schemeClr>
                  </a:solidFill>
                  <a:latin typeface="Roboto Light" charset="0"/>
                  <a:ea typeface="Roboto Light" charset="0"/>
                  <a:cs typeface="Roboto Light" charset="0"/>
                </a:rPr>
                <a:t>Mijn</a:t>
              </a:r>
              <a:r>
                <a:rPr lang="en-US" sz="1200" dirty="0" smtClean="0">
                  <a:solidFill>
                    <a:schemeClr val="accent1">
                      <a:lumMod val="20000"/>
                      <a:lumOff val="80000"/>
                    </a:schemeClr>
                  </a:solidFill>
                  <a:latin typeface="Roboto Light" charset="0"/>
                  <a:ea typeface="Roboto Light" charset="0"/>
                  <a:cs typeface="Roboto Light" charset="0"/>
                </a:rPr>
                <a:t> </a:t>
              </a:r>
              <a:r>
                <a:rPr lang="en-US" sz="1200" dirty="0" err="1" smtClean="0">
                  <a:solidFill>
                    <a:schemeClr val="accent1">
                      <a:lumMod val="20000"/>
                      <a:lumOff val="80000"/>
                    </a:schemeClr>
                  </a:solidFill>
                  <a:latin typeface="Roboto Light" charset="0"/>
                  <a:ea typeface="Roboto Light" charset="0"/>
                  <a:cs typeface="Roboto Light" charset="0"/>
                </a:rPr>
                <a:t>visie</a:t>
              </a:r>
              <a:endParaRPr lang="en-US" sz="1200" dirty="0" smtClean="0">
                <a:solidFill>
                  <a:schemeClr val="accent1">
                    <a:lumMod val="20000"/>
                    <a:lumOff val="80000"/>
                  </a:schemeClr>
                </a:solidFill>
                <a:latin typeface="Roboto Light" charset="0"/>
                <a:ea typeface="Roboto Light" charset="0"/>
                <a:cs typeface="Roboto Light" charset="0"/>
              </a:endParaRPr>
            </a:p>
            <a:p>
              <a:pPr>
                <a:buClr>
                  <a:schemeClr val="accent2"/>
                </a:buClr>
              </a:pPr>
              <a:endParaRPr lang="en-US" sz="1200" dirty="0">
                <a:solidFill>
                  <a:schemeClr val="tx1">
                    <a:lumMod val="50000"/>
                    <a:lumOff val="50000"/>
                  </a:schemeClr>
                </a:solidFill>
                <a:latin typeface="Roboto Light" charset="0"/>
                <a:ea typeface="Roboto Light" charset="0"/>
                <a:cs typeface="Roboto Light" charset="0"/>
              </a:endParaRPr>
            </a:p>
          </p:txBody>
        </p:sp>
      </p:grpSp>
      <p:grpSp>
        <p:nvGrpSpPr>
          <p:cNvPr id="23" name="Group 22"/>
          <p:cNvGrpSpPr/>
          <p:nvPr/>
        </p:nvGrpSpPr>
        <p:grpSpPr>
          <a:xfrm>
            <a:off x="3563790" y="2423694"/>
            <a:ext cx="2717517" cy="3303767"/>
            <a:chOff x="736801" y="2682894"/>
            <a:chExt cx="2717517" cy="3303767"/>
          </a:xfrm>
        </p:grpSpPr>
        <p:sp>
          <p:nvSpPr>
            <p:cNvPr id="24" name="Oval 23"/>
            <p:cNvSpPr/>
            <p:nvPr/>
          </p:nvSpPr>
          <p:spPr>
            <a:xfrm>
              <a:off x="736801" y="2682894"/>
              <a:ext cx="684988" cy="684986"/>
            </a:xfrm>
            <a:prstGeom prst="ellipse">
              <a:avLst/>
            </a:prstGeom>
            <a:solidFill>
              <a:schemeClr val="accent1">
                <a:lumMod val="20000"/>
                <a:lumOff val="80000"/>
              </a:schemeClr>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Roboto Medium" charset="0"/>
                  <a:ea typeface="Roboto Medium" charset="0"/>
                  <a:cs typeface="Roboto Medium" charset="0"/>
                </a:rPr>
                <a:t>2</a:t>
              </a:r>
              <a:endParaRPr lang="en-US" sz="2400" dirty="0">
                <a:latin typeface="Roboto Medium" charset="0"/>
                <a:ea typeface="Roboto Medium" charset="0"/>
                <a:cs typeface="Roboto Medium" charset="0"/>
              </a:endParaRPr>
            </a:p>
          </p:txBody>
        </p:sp>
        <p:sp>
          <p:nvSpPr>
            <p:cNvPr id="25" name="Rectangle 24"/>
            <p:cNvSpPr/>
            <p:nvPr/>
          </p:nvSpPr>
          <p:spPr>
            <a:xfrm>
              <a:off x="736801" y="3716241"/>
              <a:ext cx="633507" cy="369332"/>
            </a:xfrm>
            <a:prstGeom prst="rect">
              <a:avLst/>
            </a:prstGeom>
          </p:spPr>
          <p:txBody>
            <a:bodyPr wrap="none" lIns="91440">
              <a:spAutoFit/>
            </a:bodyPr>
            <a:lstStyle/>
            <a:p>
              <a:r>
                <a:rPr lang="en-US" dirty="0" smtClean="0">
                  <a:solidFill>
                    <a:schemeClr val="accent1">
                      <a:lumMod val="20000"/>
                      <a:lumOff val="80000"/>
                    </a:schemeClr>
                  </a:solidFill>
                  <a:latin typeface="Roboto Medium" charset="0"/>
                  <a:ea typeface="Roboto Medium" charset="0"/>
                  <a:cs typeface="Roboto Medium" charset="0"/>
                </a:rPr>
                <a:t>PCG</a:t>
              </a:r>
              <a:endParaRPr lang="en-US" dirty="0">
                <a:solidFill>
                  <a:schemeClr val="accent1">
                    <a:lumMod val="20000"/>
                    <a:lumOff val="80000"/>
                  </a:schemeClr>
                </a:solidFill>
                <a:latin typeface="Roboto Medium" charset="0"/>
                <a:ea typeface="Roboto Medium" charset="0"/>
                <a:cs typeface="Roboto Medium" charset="0"/>
              </a:endParaRPr>
            </a:p>
          </p:txBody>
        </p:sp>
        <p:sp>
          <p:nvSpPr>
            <p:cNvPr id="26" name="Rectangle 25"/>
            <p:cNvSpPr/>
            <p:nvPr/>
          </p:nvSpPr>
          <p:spPr>
            <a:xfrm>
              <a:off x="736802" y="4232335"/>
              <a:ext cx="2717516" cy="1754326"/>
            </a:xfrm>
            <a:prstGeom prst="rect">
              <a:avLst/>
            </a:prstGeom>
          </p:spPr>
          <p:txBody>
            <a:bodyPr wrap="square">
              <a:spAutoFit/>
            </a:bodyPr>
            <a:lstStyle/>
            <a:p>
              <a:pPr marL="380990" indent="-380990">
                <a:buClr>
                  <a:schemeClr val="accent1">
                    <a:lumMod val="20000"/>
                    <a:lumOff val="80000"/>
                  </a:schemeClr>
                </a:buClr>
                <a:buFont typeface="+mj-lt"/>
                <a:buAutoNum type="arabicPeriod"/>
              </a:pPr>
              <a:r>
                <a:rPr lang="en-US" sz="1200" dirty="0" err="1">
                  <a:solidFill>
                    <a:schemeClr val="accent1">
                      <a:lumMod val="20000"/>
                      <a:lumOff val="80000"/>
                    </a:schemeClr>
                  </a:solidFill>
                  <a:latin typeface="Roboto Light" charset="0"/>
                  <a:ea typeface="Roboto Light" charset="0"/>
                  <a:cs typeface="Roboto Light" charset="0"/>
                </a:rPr>
                <a:t>Wat</a:t>
              </a:r>
              <a:r>
                <a:rPr lang="en-US" sz="1200" dirty="0">
                  <a:solidFill>
                    <a:schemeClr val="accent1">
                      <a:lumMod val="20000"/>
                      <a:lumOff val="80000"/>
                    </a:schemeClr>
                  </a:solidFill>
                  <a:latin typeface="Roboto Light" charset="0"/>
                  <a:ea typeface="Roboto Light" charset="0"/>
                  <a:cs typeface="Roboto Light" charset="0"/>
                </a:rPr>
                <a:t> is het?</a:t>
              </a:r>
            </a:p>
            <a:p>
              <a:pPr marL="380990" indent="-380990">
                <a:buClr>
                  <a:schemeClr val="accent1">
                    <a:lumMod val="20000"/>
                    <a:lumOff val="80000"/>
                  </a:schemeClr>
                </a:buClr>
                <a:buFont typeface="+mj-lt"/>
                <a:buAutoNum type="arabicPeriod"/>
              </a:pPr>
              <a:endParaRPr lang="en-US" sz="1200" dirty="0">
                <a:solidFill>
                  <a:schemeClr val="accent1">
                    <a:lumMod val="20000"/>
                    <a:lumOff val="80000"/>
                  </a:schemeClr>
                </a:solidFill>
                <a:latin typeface="Roboto Light" charset="0"/>
                <a:ea typeface="Roboto Light" charset="0"/>
                <a:cs typeface="Roboto Light" charset="0"/>
              </a:endParaRPr>
            </a:p>
            <a:p>
              <a:pPr marL="380990" indent="-380990">
                <a:buClr>
                  <a:schemeClr val="accent1">
                    <a:lumMod val="20000"/>
                    <a:lumOff val="80000"/>
                  </a:schemeClr>
                </a:buClr>
                <a:buFont typeface="+mj-lt"/>
                <a:buAutoNum type="arabicPeriod"/>
              </a:pPr>
              <a:r>
                <a:rPr lang="en-US" sz="1200" dirty="0">
                  <a:solidFill>
                    <a:schemeClr val="accent1">
                      <a:lumMod val="20000"/>
                      <a:lumOff val="80000"/>
                    </a:schemeClr>
                  </a:solidFill>
                  <a:latin typeface="Roboto Light" charset="0"/>
                  <a:ea typeface="Roboto Light" charset="0"/>
                  <a:cs typeface="Roboto Light" charset="0"/>
                </a:rPr>
                <a:t>PCG met ASP</a:t>
              </a:r>
            </a:p>
            <a:p>
              <a:pPr marL="380990" indent="-380990">
                <a:buClr>
                  <a:schemeClr val="accent1">
                    <a:lumMod val="20000"/>
                    <a:lumOff val="80000"/>
                  </a:schemeClr>
                </a:buClr>
                <a:buFont typeface="+mj-lt"/>
                <a:buAutoNum type="arabicPeriod"/>
              </a:pPr>
              <a:endParaRPr lang="en-US" sz="1200" dirty="0">
                <a:solidFill>
                  <a:schemeClr val="accent1">
                    <a:lumMod val="20000"/>
                    <a:lumOff val="80000"/>
                  </a:schemeClr>
                </a:solidFill>
                <a:latin typeface="Roboto Light" charset="0"/>
                <a:ea typeface="Roboto Light" charset="0"/>
                <a:cs typeface="Roboto Light" charset="0"/>
              </a:endParaRPr>
            </a:p>
            <a:p>
              <a:pPr marL="380990" indent="-380990">
                <a:buClr>
                  <a:schemeClr val="accent1">
                    <a:lumMod val="20000"/>
                    <a:lumOff val="80000"/>
                  </a:schemeClr>
                </a:buClr>
                <a:buFont typeface="+mj-lt"/>
                <a:buAutoNum type="arabicPeriod"/>
              </a:pPr>
              <a:r>
                <a:rPr lang="en-US" sz="1200" dirty="0" err="1">
                  <a:solidFill>
                    <a:schemeClr val="accent1">
                      <a:lumMod val="20000"/>
                      <a:lumOff val="80000"/>
                    </a:schemeClr>
                  </a:solidFill>
                  <a:latin typeface="Roboto Light" charset="0"/>
                  <a:ea typeface="Roboto Light" charset="0"/>
                  <a:cs typeface="Roboto Light" charset="0"/>
                </a:rPr>
                <a:t>Constructieve</a:t>
              </a:r>
              <a:r>
                <a:rPr lang="en-US" sz="1200" dirty="0">
                  <a:solidFill>
                    <a:schemeClr val="accent1">
                      <a:lumMod val="20000"/>
                      <a:lumOff val="80000"/>
                    </a:schemeClr>
                  </a:solidFill>
                  <a:latin typeface="Roboto Light" charset="0"/>
                  <a:ea typeface="Roboto Light" charset="0"/>
                  <a:cs typeface="Roboto Light" charset="0"/>
                </a:rPr>
                <a:t> </a:t>
              </a:r>
              <a:r>
                <a:rPr lang="en-US" sz="1200" dirty="0" err="1">
                  <a:solidFill>
                    <a:schemeClr val="accent1">
                      <a:lumMod val="20000"/>
                      <a:lumOff val="80000"/>
                    </a:schemeClr>
                  </a:solidFill>
                  <a:latin typeface="Roboto Light" charset="0"/>
                  <a:ea typeface="Roboto Light" charset="0"/>
                  <a:cs typeface="Roboto Light" charset="0"/>
                </a:rPr>
                <a:t>generatie</a:t>
              </a:r>
              <a:endParaRPr lang="en-US" sz="1200" dirty="0">
                <a:solidFill>
                  <a:schemeClr val="accent1">
                    <a:lumMod val="20000"/>
                    <a:lumOff val="80000"/>
                  </a:schemeClr>
                </a:solidFill>
                <a:latin typeface="Roboto Light" charset="0"/>
                <a:ea typeface="Roboto Light" charset="0"/>
                <a:cs typeface="Roboto Light" charset="0"/>
              </a:endParaRPr>
            </a:p>
            <a:p>
              <a:pPr marL="380990" indent="-380990">
                <a:buClr>
                  <a:schemeClr val="accent1">
                    <a:lumMod val="20000"/>
                    <a:lumOff val="80000"/>
                  </a:schemeClr>
                </a:buClr>
                <a:buFont typeface="+mj-lt"/>
                <a:buAutoNum type="arabicPeriod"/>
              </a:pPr>
              <a:endParaRPr lang="en-US" sz="1200" dirty="0">
                <a:solidFill>
                  <a:schemeClr val="accent1">
                    <a:lumMod val="20000"/>
                    <a:lumOff val="80000"/>
                  </a:schemeClr>
                </a:solidFill>
                <a:latin typeface="Roboto Light" charset="0"/>
                <a:ea typeface="Roboto Light" charset="0"/>
                <a:cs typeface="Roboto Light" charset="0"/>
              </a:endParaRPr>
            </a:p>
            <a:p>
              <a:pPr marL="380990" indent="-380990">
                <a:buClr>
                  <a:schemeClr val="accent1">
                    <a:lumMod val="20000"/>
                    <a:lumOff val="80000"/>
                  </a:schemeClr>
                </a:buClr>
                <a:buFont typeface="+mj-lt"/>
                <a:buAutoNum type="arabicPeriod"/>
              </a:pPr>
              <a:r>
                <a:rPr lang="en-US" sz="1200" dirty="0" err="1" smtClean="0">
                  <a:solidFill>
                    <a:schemeClr val="accent1">
                      <a:lumMod val="20000"/>
                      <a:lumOff val="80000"/>
                    </a:schemeClr>
                  </a:solidFill>
                  <a:latin typeface="Roboto Light" charset="0"/>
                  <a:ea typeface="Roboto Light" charset="0"/>
                  <a:cs typeface="Roboto Light" charset="0"/>
                </a:rPr>
                <a:t>Voorbeelden</a:t>
              </a:r>
              <a:endParaRPr lang="en-US" sz="1200" dirty="0" smtClean="0">
                <a:solidFill>
                  <a:schemeClr val="accent1">
                    <a:lumMod val="20000"/>
                    <a:lumOff val="80000"/>
                  </a:schemeClr>
                </a:solidFill>
                <a:latin typeface="Roboto Light" charset="0"/>
                <a:ea typeface="Roboto Light" charset="0"/>
                <a:cs typeface="Roboto Light" charset="0"/>
              </a:endParaRPr>
            </a:p>
            <a:p>
              <a:pPr marL="380990" indent="-380990">
                <a:buClr>
                  <a:schemeClr val="accent1">
                    <a:lumMod val="20000"/>
                    <a:lumOff val="80000"/>
                  </a:schemeClr>
                </a:buClr>
                <a:buFont typeface="+mj-lt"/>
                <a:buAutoNum type="arabicPeriod"/>
              </a:pPr>
              <a:endParaRPr lang="en-US" sz="1200" dirty="0" smtClean="0">
                <a:solidFill>
                  <a:schemeClr val="tx1">
                    <a:lumMod val="50000"/>
                    <a:lumOff val="50000"/>
                  </a:schemeClr>
                </a:solidFill>
                <a:latin typeface="Roboto Light" charset="0"/>
                <a:ea typeface="Roboto Light" charset="0"/>
                <a:cs typeface="Roboto Light" charset="0"/>
              </a:endParaRPr>
            </a:p>
            <a:p>
              <a:pPr>
                <a:buClr>
                  <a:schemeClr val="accent1">
                    <a:lumMod val="20000"/>
                    <a:lumOff val="80000"/>
                  </a:schemeClr>
                </a:buClr>
              </a:pPr>
              <a:endParaRPr lang="en-US" sz="1200" dirty="0">
                <a:solidFill>
                  <a:schemeClr val="tx1">
                    <a:lumMod val="50000"/>
                    <a:lumOff val="50000"/>
                  </a:schemeClr>
                </a:solidFill>
                <a:latin typeface="Roboto Light" charset="0"/>
                <a:ea typeface="Roboto Light" charset="0"/>
                <a:cs typeface="Roboto Light" charset="0"/>
              </a:endParaRPr>
            </a:p>
          </p:txBody>
        </p:sp>
      </p:grpSp>
      <p:grpSp>
        <p:nvGrpSpPr>
          <p:cNvPr id="27" name="Group 26"/>
          <p:cNvGrpSpPr/>
          <p:nvPr/>
        </p:nvGrpSpPr>
        <p:grpSpPr>
          <a:xfrm>
            <a:off x="6544127" y="2403246"/>
            <a:ext cx="2717517" cy="3119101"/>
            <a:chOff x="736801" y="2682894"/>
            <a:chExt cx="2717517" cy="3119101"/>
          </a:xfrm>
        </p:grpSpPr>
        <p:sp>
          <p:nvSpPr>
            <p:cNvPr id="28" name="Oval 27"/>
            <p:cNvSpPr/>
            <p:nvPr/>
          </p:nvSpPr>
          <p:spPr>
            <a:xfrm>
              <a:off x="736801" y="2682894"/>
              <a:ext cx="684988" cy="684986"/>
            </a:xfrm>
            <a:prstGeom prst="ellipse">
              <a:avLst/>
            </a:prstGeom>
            <a:solidFill>
              <a:srgbClr val="1D8DB0"/>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Medium" charset="0"/>
                  <a:ea typeface="Roboto Medium" charset="0"/>
                  <a:cs typeface="Roboto Medium" charset="0"/>
                </a:rPr>
                <a:t>3</a:t>
              </a:r>
            </a:p>
          </p:txBody>
        </p:sp>
        <p:sp>
          <p:nvSpPr>
            <p:cNvPr id="29" name="Rectangle 28"/>
            <p:cNvSpPr/>
            <p:nvPr/>
          </p:nvSpPr>
          <p:spPr>
            <a:xfrm>
              <a:off x="736801" y="3716241"/>
              <a:ext cx="1065869" cy="369332"/>
            </a:xfrm>
            <a:prstGeom prst="rect">
              <a:avLst/>
            </a:prstGeom>
          </p:spPr>
          <p:txBody>
            <a:bodyPr wrap="none" lIns="91440">
              <a:spAutoFit/>
            </a:bodyPr>
            <a:lstStyle/>
            <a:p>
              <a:r>
                <a:rPr lang="en-US" dirty="0" err="1" smtClean="0">
                  <a:solidFill>
                    <a:schemeClr val="accent3"/>
                  </a:solidFill>
                  <a:latin typeface="Roboto Medium" charset="0"/>
                  <a:ea typeface="Roboto Medium" charset="0"/>
                  <a:cs typeface="Roboto Medium" charset="0"/>
                </a:rPr>
                <a:t>ProbLog</a:t>
              </a:r>
              <a:endParaRPr lang="en-US" dirty="0">
                <a:solidFill>
                  <a:schemeClr val="accent3"/>
                </a:solidFill>
                <a:latin typeface="Roboto Medium" charset="0"/>
                <a:ea typeface="Roboto Medium" charset="0"/>
                <a:cs typeface="Roboto Medium" charset="0"/>
              </a:endParaRPr>
            </a:p>
          </p:txBody>
        </p:sp>
        <p:sp>
          <p:nvSpPr>
            <p:cNvPr id="30" name="Rectangle 29"/>
            <p:cNvSpPr/>
            <p:nvPr/>
          </p:nvSpPr>
          <p:spPr>
            <a:xfrm>
              <a:off x="736802" y="4232335"/>
              <a:ext cx="2717516" cy="1569660"/>
            </a:xfrm>
            <a:prstGeom prst="rect">
              <a:avLst/>
            </a:prstGeom>
          </p:spPr>
          <p:txBody>
            <a:bodyPr wrap="square">
              <a:spAutoFit/>
            </a:bodyPr>
            <a:lstStyle/>
            <a:p>
              <a:pPr marL="380990" indent="-380990">
                <a:buClr>
                  <a:schemeClr val="accent2"/>
                </a:buClr>
                <a:buFont typeface="+mj-lt"/>
                <a:buAutoNum type="arabicPeriod"/>
              </a:pPr>
              <a:r>
                <a:rPr lang="en-US" sz="1200" dirty="0" err="1" smtClean="0">
                  <a:solidFill>
                    <a:schemeClr val="tx1">
                      <a:lumMod val="50000"/>
                      <a:lumOff val="50000"/>
                    </a:schemeClr>
                  </a:solidFill>
                  <a:latin typeface="Roboto Light" charset="0"/>
                  <a:ea typeface="Roboto Light" charset="0"/>
                  <a:cs typeface="Roboto Light" charset="0"/>
                </a:rPr>
                <a:t>Wat</a:t>
              </a:r>
              <a:r>
                <a:rPr lang="en-US" sz="1200" dirty="0" smtClean="0">
                  <a:solidFill>
                    <a:schemeClr val="tx1">
                      <a:lumMod val="50000"/>
                      <a:lumOff val="50000"/>
                    </a:schemeClr>
                  </a:solidFill>
                  <a:latin typeface="Roboto Light" charset="0"/>
                  <a:ea typeface="Roboto Light" charset="0"/>
                  <a:cs typeface="Roboto Light" charset="0"/>
                </a:rPr>
                <a:t> is het?</a:t>
              </a:r>
            </a:p>
            <a:p>
              <a:pPr marL="380990" indent="-380990">
                <a:buClr>
                  <a:schemeClr val="accent2"/>
                </a:buClr>
                <a:buFont typeface="+mj-lt"/>
                <a:buAutoNum type="arabicPeriod"/>
              </a:pPr>
              <a:endParaRPr lang="en-US" sz="1200" dirty="0">
                <a:solidFill>
                  <a:schemeClr val="tx1">
                    <a:lumMod val="50000"/>
                    <a:lumOff val="50000"/>
                  </a:schemeClr>
                </a:solidFill>
                <a:latin typeface="Roboto Light" charset="0"/>
                <a:ea typeface="Roboto Light" charset="0"/>
                <a:cs typeface="Roboto Light" charset="0"/>
              </a:endParaRPr>
            </a:p>
            <a:p>
              <a:pPr marL="380990" indent="-380990">
                <a:buClr>
                  <a:schemeClr val="accent2"/>
                </a:buClr>
                <a:buFont typeface="+mj-lt"/>
                <a:buAutoNum type="arabicPeriod"/>
              </a:pPr>
              <a:r>
                <a:rPr lang="en-US" sz="1200" dirty="0" err="1" smtClean="0">
                  <a:solidFill>
                    <a:schemeClr val="tx1">
                      <a:lumMod val="50000"/>
                      <a:lumOff val="50000"/>
                    </a:schemeClr>
                  </a:solidFill>
                  <a:latin typeface="Roboto Light" charset="0"/>
                  <a:ea typeface="Roboto Light" charset="0"/>
                  <a:cs typeface="Roboto Light" charset="0"/>
                </a:rPr>
                <a:t>Problog</a:t>
              </a:r>
              <a:r>
                <a:rPr lang="en-US" sz="1200" dirty="0" smtClean="0">
                  <a:solidFill>
                    <a:schemeClr val="tx1">
                      <a:lumMod val="50000"/>
                      <a:lumOff val="50000"/>
                    </a:schemeClr>
                  </a:solidFill>
                  <a:latin typeface="Roboto Light" charset="0"/>
                  <a:ea typeface="Roboto Light" charset="0"/>
                  <a:cs typeface="Roboto Light" charset="0"/>
                </a:rPr>
                <a:t> 1 vs. </a:t>
              </a:r>
              <a:r>
                <a:rPr lang="en-US" sz="1200" dirty="0" err="1" smtClean="0">
                  <a:solidFill>
                    <a:schemeClr val="tx1">
                      <a:lumMod val="50000"/>
                      <a:lumOff val="50000"/>
                    </a:schemeClr>
                  </a:solidFill>
                  <a:latin typeface="Roboto Light" charset="0"/>
                  <a:ea typeface="Roboto Light" charset="0"/>
                  <a:cs typeface="Roboto Light" charset="0"/>
                </a:rPr>
                <a:t>Problog</a:t>
              </a:r>
              <a:r>
                <a:rPr lang="en-US" sz="1200" dirty="0" smtClean="0">
                  <a:solidFill>
                    <a:schemeClr val="tx1">
                      <a:lumMod val="50000"/>
                      <a:lumOff val="50000"/>
                    </a:schemeClr>
                  </a:solidFill>
                  <a:latin typeface="Roboto Light" charset="0"/>
                  <a:ea typeface="Roboto Light" charset="0"/>
                  <a:cs typeface="Roboto Light" charset="0"/>
                </a:rPr>
                <a:t> 2</a:t>
              </a:r>
            </a:p>
            <a:p>
              <a:pPr marL="380990" indent="-380990">
                <a:buClr>
                  <a:schemeClr val="accent2"/>
                </a:buClr>
                <a:buFont typeface="+mj-lt"/>
                <a:buAutoNum type="arabicPeriod"/>
              </a:pPr>
              <a:endParaRPr lang="en-US" sz="1200" dirty="0">
                <a:solidFill>
                  <a:schemeClr val="tx1">
                    <a:lumMod val="50000"/>
                    <a:lumOff val="50000"/>
                  </a:schemeClr>
                </a:solidFill>
                <a:latin typeface="Roboto Light" charset="0"/>
                <a:ea typeface="Roboto Light" charset="0"/>
                <a:cs typeface="Roboto Light" charset="0"/>
              </a:endParaRPr>
            </a:p>
            <a:p>
              <a:pPr marL="380990" indent="-380990">
                <a:buClr>
                  <a:schemeClr val="accent2"/>
                </a:buClr>
                <a:buFont typeface="+mj-lt"/>
                <a:buAutoNum type="arabicPeriod"/>
              </a:pPr>
              <a:r>
                <a:rPr lang="en-US" sz="1200" dirty="0" err="1" smtClean="0">
                  <a:solidFill>
                    <a:schemeClr val="tx1">
                      <a:lumMod val="50000"/>
                      <a:lumOff val="50000"/>
                    </a:schemeClr>
                  </a:solidFill>
                  <a:latin typeface="Roboto Light" charset="0"/>
                  <a:ea typeface="Roboto Light" charset="0"/>
                  <a:cs typeface="Roboto Light" charset="0"/>
                </a:rPr>
                <a:t>Vergelijking</a:t>
              </a:r>
              <a:r>
                <a:rPr lang="en-US" sz="1200" dirty="0" smtClean="0">
                  <a:solidFill>
                    <a:schemeClr val="tx1">
                      <a:lumMod val="50000"/>
                      <a:lumOff val="50000"/>
                    </a:schemeClr>
                  </a:solidFill>
                  <a:latin typeface="Roboto Light" charset="0"/>
                  <a:ea typeface="Roboto Light" charset="0"/>
                  <a:cs typeface="Roboto Light" charset="0"/>
                </a:rPr>
                <a:t> met </a:t>
              </a:r>
              <a:br>
                <a:rPr lang="en-US" sz="1200" dirty="0" smtClean="0">
                  <a:solidFill>
                    <a:schemeClr val="tx1">
                      <a:lumMod val="50000"/>
                      <a:lumOff val="50000"/>
                    </a:schemeClr>
                  </a:solidFill>
                  <a:latin typeface="Roboto Light" charset="0"/>
                  <a:ea typeface="Roboto Light" charset="0"/>
                  <a:cs typeface="Roboto Light" charset="0"/>
                </a:rPr>
              </a:br>
              <a:r>
                <a:rPr lang="en-US" sz="1200" dirty="0" err="1" smtClean="0">
                  <a:solidFill>
                    <a:schemeClr val="tx1">
                      <a:lumMod val="50000"/>
                      <a:lumOff val="50000"/>
                    </a:schemeClr>
                  </a:solidFill>
                  <a:latin typeface="Roboto Light" charset="0"/>
                  <a:ea typeface="Roboto Light" charset="0"/>
                  <a:cs typeface="Roboto Light" charset="0"/>
                </a:rPr>
                <a:t>andere</a:t>
              </a:r>
              <a:r>
                <a:rPr lang="en-US" sz="1200" dirty="0" smtClean="0">
                  <a:solidFill>
                    <a:schemeClr val="tx1">
                      <a:lumMod val="50000"/>
                      <a:lumOff val="50000"/>
                    </a:schemeClr>
                  </a:solidFill>
                  <a:latin typeface="Roboto Light" charset="0"/>
                  <a:ea typeface="Roboto Light" charset="0"/>
                  <a:cs typeface="Roboto Light" charset="0"/>
                </a:rPr>
                <a:t> </a:t>
              </a:r>
              <a:r>
                <a:rPr lang="en-US" sz="1200" dirty="0" err="1" smtClean="0">
                  <a:solidFill>
                    <a:schemeClr val="tx1">
                      <a:lumMod val="50000"/>
                      <a:lumOff val="50000"/>
                    </a:schemeClr>
                  </a:solidFill>
                  <a:latin typeface="Roboto Light" charset="0"/>
                  <a:ea typeface="Roboto Light" charset="0"/>
                  <a:cs typeface="Roboto Light" charset="0"/>
                </a:rPr>
                <a:t>talen</a:t>
              </a:r>
              <a:endParaRPr lang="en-US" sz="1200" dirty="0" smtClean="0">
                <a:solidFill>
                  <a:schemeClr val="tx1">
                    <a:lumMod val="50000"/>
                    <a:lumOff val="50000"/>
                  </a:schemeClr>
                </a:solidFill>
                <a:latin typeface="Roboto Light" charset="0"/>
                <a:ea typeface="Roboto Light" charset="0"/>
                <a:cs typeface="Roboto Light" charset="0"/>
              </a:endParaRPr>
            </a:p>
            <a:p>
              <a:pPr marL="380990" indent="-380990">
                <a:buClr>
                  <a:schemeClr val="accent2"/>
                </a:buClr>
                <a:buFont typeface="+mj-lt"/>
                <a:buAutoNum type="arabicPeriod"/>
              </a:pPr>
              <a:endParaRPr lang="en-US" sz="1200" dirty="0">
                <a:solidFill>
                  <a:schemeClr val="tx1">
                    <a:lumMod val="50000"/>
                    <a:lumOff val="50000"/>
                  </a:schemeClr>
                </a:solidFill>
                <a:latin typeface="Roboto Light" charset="0"/>
                <a:ea typeface="Roboto Light" charset="0"/>
                <a:cs typeface="Roboto Light" charset="0"/>
              </a:endParaRPr>
            </a:p>
            <a:p>
              <a:pPr marL="380990" indent="-380990">
                <a:buClr>
                  <a:schemeClr val="accent2"/>
                </a:buClr>
                <a:buFont typeface="+mj-lt"/>
                <a:buAutoNum type="arabicPeriod"/>
              </a:pPr>
              <a:r>
                <a:rPr lang="en-US" sz="1200" dirty="0" err="1" smtClean="0">
                  <a:solidFill>
                    <a:schemeClr val="tx1">
                      <a:lumMod val="50000"/>
                      <a:lumOff val="50000"/>
                    </a:schemeClr>
                  </a:solidFill>
                  <a:latin typeface="Roboto Light" charset="0"/>
                  <a:ea typeface="Roboto Light" charset="0"/>
                  <a:cs typeface="Roboto Light" charset="0"/>
                </a:rPr>
                <a:t>Voorbeelden</a:t>
              </a:r>
              <a:endParaRPr lang="en-US" sz="1200" dirty="0" smtClean="0">
                <a:solidFill>
                  <a:schemeClr val="tx1">
                    <a:lumMod val="50000"/>
                    <a:lumOff val="50000"/>
                  </a:schemeClr>
                </a:solidFill>
                <a:latin typeface="Roboto Light" charset="0"/>
                <a:ea typeface="Roboto Light" charset="0"/>
                <a:cs typeface="Roboto Light" charset="0"/>
              </a:endParaRPr>
            </a:p>
          </p:txBody>
        </p:sp>
      </p:grpSp>
    </p:spTree>
    <p:extLst>
      <p:ext uri="{BB962C8B-B14F-4D97-AF65-F5344CB8AC3E}">
        <p14:creationId xmlns:p14="http://schemas.microsoft.com/office/powerpoint/2010/main" val="832077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p:cNvCxnSpPr/>
          <p:nvPr/>
        </p:nvCxnSpPr>
        <p:spPr>
          <a:xfrm>
            <a:off x="0" y="2766187"/>
            <a:ext cx="11107271"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80388" y="775503"/>
            <a:ext cx="11230421" cy="431020"/>
          </a:xfrm>
        </p:spPr>
        <p:txBody>
          <a:bodyPr/>
          <a:lstStyle/>
          <a:p>
            <a:r>
              <a:rPr lang="en-US" dirty="0" err="1" smtClean="0"/>
              <a:t>Inhoudstafel</a:t>
            </a:r>
            <a:endParaRPr lang="en-US" dirty="0"/>
          </a:p>
        </p:txBody>
      </p:sp>
      <p:sp>
        <p:nvSpPr>
          <p:cNvPr id="4" name="Slide Number Placeholder 3"/>
          <p:cNvSpPr>
            <a:spLocks noGrp="1"/>
          </p:cNvSpPr>
          <p:nvPr>
            <p:ph type="sldNum" sz="quarter" idx="4"/>
          </p:nvPr>
        </p:nvSpPr>
        <p:spPr/>
        <p:txBody>
          <a:bodyPr/>
          <a:lstStyle/>
          <a:p>
            <a:fld id="{936C95AE-7298-45E1-9514-94AFF5BED89B}" type="slidenum">
              <a:rPr lang="en-US" smtClean="0"/>
              <a:pPr/>
              <a:t>2</a:t>
            </a:fld>
            <a:endParaRPr lang="en-US" dirty="0"/>
          </a:p>
        </p:txBody>
      </p:sp>
      <p:grpSp>
        <p:nvGrpSpPr>
          <p:cNvPr id="33" name="Group 32"/>
          <p:cNvGrpSpPr/>
          <p:nvPr/>
        </p:nvGrpSpPr>
        <p:grpSpPr>
          <a:xfrm>
            <a:off x="780001" y="2423694"/>
            <a:ext cx="2717517" cy="2565104"/>
            <a:chOff x="736801" y="2682894"/>
            <a:chExt cx="2717517" cy="2565104"/>
          </a:xfrm>
        </p:grpSpPr>
        <p:sp>
          <p:nvSpPr>
            <p:cNvPr id="10" name="Oval 9"/>
            <p:cNvSpPr/>
            <p:nvPr/>
          </p:nvSpPr>
          <p:spPr>
            <a:xfrm>
              <a:off x="736801" y="2682894"/>
              <a:ext cx="684988" cy="684986"/>
            </a:xfrm>
            <a:prstGeom prst="ellipse">
              <a:avLst/>
            </a:prstGeom>
            <a:solidFill>
              <a:schemeClr val="accent3"/>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Medium" charset="0"/>
                  <a:ea typeface="Roboto Medium" charset="0"/>
                  <a:cs typeface="Roboto Medium" charset="0"/>
                </a:rPr>
                <a:t>1</a:t>
              </a:r>
            </a:p>
          </p:txBody>
        </p:sp>
        <p:sp>
          <p:nvSpPr>
            <p:cNvPr id="19" name="Rectangle 18"/>
            <p:cNvSpPr/>
            <p:nvPr/>
          </p:nvSpPr>
          <p:spPr>
            <a:xfrm>
              <a:off x="736801" y="3716241"/>
              <a:ext cx="1074333" cy="369332"/>
            </a:xfrm>
            <a:prstGeom prst="rect">
              <a:avLst/>
            </a:prstGeom>
          </p:spPr>
          <p:txBody>
            <a:bodyPr wrap="none" lIns="91440">
              <a:spAutoFit/>
            </a:bodyPr>
            <a:lstStyle/>
            <a:p>
              <a:r>
                <a:rPr lang="en-US" dirty="0" err="1" smtClean="0">
                  <a:solidFill>
                    <a:schemeClr val="accent3"/>
                  </a:solidFill>
                  <a:latin typeface="Roboto Medium" charset="0"/>
                  <a:ea typeface="Roboto Medium" charset="0"/>
                  <a:cs typeface="Roboto Medium" charset="0"/>
                </a:rPr>
                <a:t>Inleiding</a:t>
              </a:r>
              <a:endParaRPr lang="en-US" dirty="0">
                <a:solidFill>
                  <a:schemeClr val="accent3"/>
                </a:solidFill>
                <a:latin typeface="Roboto Medium" charset="0"/>
                <a:ea typeface="Roboto Medium" charset="0"/>
                <a:cs typeface="Roboto Medium" charset="0"/>
              </a:endParaRPr>
            </a:p>
          </p:txBody>
        </p:sp>
        <p:sp>
          <p:nvSpPr>
            <p:cNvPr id="20" name="Rectangle 19"/>
            <p:cNvSpPr/>
            <p:nvPr/>
          </p:nvSpPr>
          <p:spPr>
            <a:xfrm>
              <a:off x="736802" y="4232335"/>
              <a:ext cx="2717516" cy="1015663"/>
            </a:xfrm>
            <a:prstGeom prst="rect">
              <a:avLst/>
            </a:prstGeom>
          </p:spPr>
          <p:txBody>
            <a:bodyPr wrap="square">
              <a:spAutoFit/>
            </a:bodyPr>
            <a:lstStyle/>
            <a:p>
              <a:pPr marL="380990" indent="-380990">
                <a:buClr>
                  <a:schemeClr val="accent2"/>
                </a:buClr>
                <a:buFont typeface="+mj-lt"/>
                <a:buAutoNum type="arabicPeriod"/>
              </a:pPr>
              <a:r>
                <a:rPr lang="en-US" sz="1200" dirty="0" err="1" smtClean="0">
                  <a:solidFill>
                    <a:schemeClr val="tx1">
                      <a:lumMod val="50000"/>
                      <a:lumOff val="50000"/>
                    </a:schemeClr>
                  </a:solidFill>
                  <a:latin typeface="Roboto Light" charset="0"/>
                  <a:ea typeface="Roboto Light" charset="0"/>
                  <a:cs typeface="Roboto Light" charset="0"/>
                </a:rPr>
                <a:t>Situering</a:t>
              </a:r>
              <a:endParaRPr lang="en-US" sz="1200" dirty="0" smtClean="0">
                <a:solidFill>
                  <a:schemeClr val="tx1">
                    <a:lumMod val="50000"/>
                    <a:lumOff val="50000"/>
                  </a:schemeClr>
                </a:solidFill>
                <a:latin typeface="Roboto Light" charset="0"/>
                <a:ea typeface="Roboto Light" charset="0"/>
                <a:cs typeface="Roboto Light" charset="0"/>
              </a:endParaRPr>
            </a:p>
            <a:p>
              <a:pPr marL="380990" indent="-380990">
                <a:buClr>
                  <a:schemeClr val="accent2"/>
                </a:buClr>
                <a:buFont typeface="+mj-lt"/>
                <a:buAutoNum type="arabicPeriod"/>
              </a:pPr>
              <a:endParaRPr lang="en-US" sz="1200" dirty="0">
                <a:solidFill>
                  <a:schemeClr val="tx1">
                    <a:lumMod val="50000"/>
                    <a:lumOff val="50000"/>
                  </a:schemeClr>
                </a:solidFill>
                <a:latin typeface="Roboto Light" charset="0"/>
                <a:ea typeface="Roboto Light" charset="0"/>
                <a:cs typeface="Roboto Light" charset="0"/>
              </a:endParaRPr>
            </a:p>
            <a:p>
              <a:pPr marL="380990" indent="-380990">
                <a:buClr>
                  <a:schemeClr val="accent2"/>
                </a:buClr>
                <a:buFont typeface="+mj-lt"/>
                <a:buAutoNum type="arabicPeriod"/>
              </a:pPr>
              <a:r>
                <a:rPr lang="en-US" sz="1200" dirty="0" err="1" smtClean="0">
                  <a:solidFill>
                    <a:schemeClr val="tx1">
                      <a:lumMod val="50000"/>
                      <a:lumOff val="50000"/>
                    </a:schemeClr>
                  </a:solidFill>
                  <a:latin typeface="Roboto Light" charset="0"/>
                  <a:ea typeface="Roboto Light" charset="0"/>
                  <a:cs typeface="Roboto Light" charset="0"/>
                </a:rPr>
                <a:t>Relevantie</a:t>
              </a:r>
              <a:endParaRPr lang="en-US" sz="1200" dirty="0" smtClean="0">
                <a:solidFill>
                  <a:schemeClr val="tx1">
                    <a:lumMod val="50000"/>
                    <a:lumOff val="50000"/>
                  </a:schemeClr>
                </a:solidFill>
                <a:latin typeface="Roboto Light" charset="0"/>
                <a:ea typeface="Roboto Light" charset="0"/>
                <a:cs typeface="Roboto Light" charset="0"/>
              </a:endParaRPr>
            </a:p>
            <a:p>
              <a:pPr marL="380990" indent="-380990">
                <a:buClr>
                  <a:schemeClr val="accent2"/>
                </a:buClr>
                <a:buFont typeface="+mj-lt"/>
                <a:buAutoNum type="arabicPeriod"/>
              </a:pPr>
              <a:endParaRPr lang="en-US" sz="1200" dirty="0">
                <a:solidFill>
                  <a:schemeClr val="tx1">
                    <a:lumMod val="50000"/>
                    <a:lumOff val="50000"/>
                  </a:schemeClr>
                </a:solidFill>
                <a:latin typeface="Roboto Light" charset="0"/>
                <a:ea typeface="Roboto Light" charset="0"/>
                <a:cs typeface="Roboto Light" charset="0"/>
              </a:endParaRPr>
            </a:p>
            <a:p>
              <a:pPr marL="380990" indent="-380990">
                <a:buClr>
                  <a:schemeClr val="accent2"/>
                </a:buClr>
                <a:buFont typeface="+mj-lt"/>
                <a:buAutoNum type="arabicPeriod"/>
              </a:pPr>
              <a:r>
                <a:rPr lang="en-US" sz="1200" dirty="0" err="1" smtClean="0">
                  <a:solidFill>
                    <a:schemeClr val="tx1">
                      <a:lumMod val="50000"/>
                      <a:lumOff val="50000"/>
                    </a:schemeClr>
                  </a:solidFill>
                  <a:latin typeface="Roboto Light" charset="0"/>
                  <a:ea typeface="Roboto Light" charset="0"/>
                  <a:cs typeface="Roboto Light" charset="0"/>
                </a:rPr>
                <a:t>Declaratief</a:t>
              </a:r>
              <a:r>
                <a:rPr lang="en-US" sz="1200" dirty="0" smtClean="0">
                  <a:solidFill>
                    <a:schemeClr val="tx1">
                      <a:lumMod val="50000"/>
                      <a:lumOff val="50000"/>
                    </a:schemeClr>
                  </a:solidFill>
                  <a:latin typeface="Roboto Light" charset="0"/>
                  <a:ea typeface="Roboto Light" charset="0"/>
                  <a:cs typeface="Roboto Light" charset="0"/>
                </a:rPr>
                <a:t> </a:t>
              </a:r>
              <a:r>
                <a:rPr lang="en-US" sz="1200" dirty="0" err="1" smtClean="0">
                  <a:solidFill>
                    <a:schemeClr val="tx1">
                      <a:lumMod val="50000"/>
                      <a:lumOff val="50000"/>
                    </a:schemeClr>
                  </a:solidFill>
                  <a:latin typeface="Roboto Light" charset="0"/>
                  <a:ea typeface="Roboto Light" charset="0"/>
                  <a:cs typeface="Roboto Light" charset="0"/>
                </a:rPr>
                <a:t>programmeren</a:t>
              </a:r>
              <a:endParaRPr lang="en-US" sz="1200" dirty="0" smtClean="0">
                <a:solidFill>
                  <a:schemeClr val="tx1">
                    <a:lumMod val="50000"/>
                    <a:lumOff val="50000"/>
                  </a:schemeClr>
                </a:solidFill>
                <a:latin typeface="Roboto Light" charset="0"/>
                <a:ea typeface="Roboto Light" charset="0"/>
                <a:cs typeface="Roboto Light" charset="0"/>
              </a:endParaRPr>
            </a:p>
          </p:txBody>
        </p:sp>
      </p:grpSp>
      <p:sp>
        <p:nvSpPr>
          <p:cNvPr id="22" name="Freeform 5"/>
          <p:cNvSpPr>
            <a:spLocks noChangeArrowheads="1"/>
          </p:cNvSpPr>
          <p:nvPr/>
        </p:nvSpPr>
        <p:spPr bwMode="auto">
          <a:xfrm>
            <a:off x="3826610" y="2636318"/>
            <a:ext cx="273780" cy="259738"/>
          </a:xfrm>
          <a:custGeom>
            <a:avLst/>
            <a:gdLst>
              <a:gd name="T0" fmla="*/ 269 w 514"/>
              <a:gd name="T1" fmla="*/ 0 h 489"/>
              <a:gd name="T2" fmla="*/ 59 w 514"/>
              <a:gd name="T3" fmla="*/ 122 h 489"/>
              <a:gd name="T4" fmla="*/ 0 w 514"/>
              <a:gd name="T5" fmla="*/ 63 h 489"/>
              <a:gd name="T6" fmla="*/ 0 w 514"/>
              <a:gd name="T7" fmla="*/ 230 h 489"/>
              <a:gd name="T8" fmla="*/ 166 w 514"/>
              <a:gd name="T9" fmla="*/ 230 h 489"/>
              <a:gd name="T10" fmla="*/ 98 w 514"/>
              <a:gd name="T11" fmla="*/ 161 h 489"/>
              <a:gd name="T12" fmla="*/ 269 w 514"/>
              <a:gd name="T13" fmla="*/ 54 h 489"/>
              <a:gd name="T14" fmla="*/ 459 w 514"/>
              <a:gd name="T15" fmla="*/ 244 h 489"/>
              <a:gd name="T16" fmla="*/ 269 w 514"/>
              <a:gd name="T17" fmla="*/ 435 h 489"/>
              <a:gd name="T18" fmla="*/ 88 w 514"/>
              <a:gd name="T19" fmla="*/ 308 h 489"/>
              <a:gd name="T20" fmla="*/ 34 w 514"/>
              <a:gd name="T21" fmla="*/ 308 h 489"/>
              <a:gd name="T22" fmla="*/ 269 w 514"/>
              <a:gd name="T23" fmla="*/ 488 h 489"/>
              <a:gd name="T24" fmla="*/ 513 w 514"/>
              <a:gd name="T25" fmla="*/ 244 h 489"/>
              <a:gd name="T26" fmla="*/ 269 w 514"/>
              <a:gd name="T27" fmla="*/ 0 h 489"/>
              <a:gd name="T28" fmla="*/ 229 w 514"/>
              <a:gd name="T29" fmla="*/ 127 h 489"/>
              <a:gd name="T30" fmla="*/ 229 w 514"/>
              <a:gd name="T31" fmla="*/ 259 h 489"/>
              <a:gd name="T32" fmla="*/ 352 w 514"/>
              <a:gd name="T33" fmla="*/ 332 h 489"/>
              <a:gd name="T34" fmla="*/ 371 w 514"/>
              <a:gd name="T35" fmla="*/ 298 h 489"/>
              <a:gd name="T36" fmla="*/ 269 w 514"/>
              <a:gd name="T37" fmla="*/ 234 h 489"/>
              <a:gd name="T38" fmla="*/ 269 w 514"/>
              <a:gd name="T39" fmla="*/ 127 h 489"/>
              <a:gd name="T40" fmla="*/ 229 w 514"/>
              <a:gd name="T41" fmla="*/ 12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4" h="489">
                <a:moveTo>
                  <a:pt x="269" y="0"/>
                </a:moveTo>
                <a:cubicBezTo>
                  <a:pt x="181" y="0"/>
                  <a:pt x="102" y="49"/>
                  <a:pt x="59" y="122"/>
                </a:cubicBezTo>
                <a:lnTo>
                  <a:pt x="0" y="63"/>
                </a:lnTo>
                <a:lnTo>
                  <a:pt x="0" y="230"/>
                </a:lnTo>
                <a:lnTo>
                  <a:pt x="166" y="230"/>
                </a:lnTo>
                <a:lnTo>
                  <a:pt x="98" y="161"/>
                </a:lnTo>
                <a:cubicBezTo>
                  <a:pt x="127" y="98"/>
                  <a:pt x="195" y="54"/>
                  <a:pt x="269" y="54"/>
                </a:cubicBezTo>
                <a:cubicBezTo>
                  <a:pt x="376" y="54"/>
                  <a:pt x="459" y="139"/>
                  <a:pt x="459" y="244"/>
                </a:cubicBezTo>
                <a:cubicBezTo>
                  <a:pt x="459" y="349"/>
                  <a:pt x="376" y="435"/>
                  <a:pt x="269" y="435"/>
                </a:cubicBezTo>
                <a:cubicBezTo>
                  <a:pt x="186" y="435"/>
                  <a:pt x="117" y="381"/>
                  <a:pt x="88" y="308"/>
                </a:cubicBezTo>
                <a:lnTo>
                  <a:pt x="34" y="308"/>
                </a:lnTo>
                <a:cubicBezTo>
                  <a:pt x="63" y="410"/>
                  <a:pt x="156" y="488"/>
                  <a:pt x="269" y="488"/>
                </a:cubicBezTo>
                <a:cubicBezTo>
                  <a:pt x="405" y="488"/>
                  <a:pt x="513" y="376"/>
                  <a:pt x="513" y="244"/>
                </a:cubicBezTo>
                <a:cubicBezTo>
                  <a:pt x="513" y="112"/>
                  <a:pt x="400" y="0"/>
                  <a:pt x="269" y="0"/>
                </a:cubicBezTo>
                <a:close/>
                <a:moveTo>
                  <a:pt x="229" y="127"/>
                </a:moveTo>
                <a:lnTo>
                  <a:pt x="229" y="259"/>
                </a:lnTo>
                <a:lnTo>
                  <a:pt x="352" y="332"/>
                </a:lnTo>
                <a:lnTo>
                  <a:pt x="371" y="298"/>
                </a:lnTo>
                <a:lnTo>
                  <a:pt x="269" y="234"/>
                </a:lnTo>
                <a:lnTo>
                  <a:pt x="269" y="127"/>
                </a:lnTo>
                <a:lnTo>
                  <a:pt x="229" y="127"/>
                </a:lnTo>
                <a:close/>
              </a:path>
            </a:pathLst>
          </a:custGeom>
          <a:solidFill>
            <a:schemeClr val="bg1"/>
          </a:solidFill>
          <a:ln>
            <a:noFill/>
          </a:ln>
          <a:effectLst/>
        </p:spPr>
        <p:txBody>
          <a:bodyPr wrap="none" anchor="ctr"/>
          <a:lstStyle/>
          <a:p>
            <a:endParaRPr lang="en-US"/>
          </a:p>
        </p:txBody>
      </p:sp>
      <p:grpSp>
        <p:nvGrpSpPr>
          <p:cNvPr id="27" name="Group 26"/>
          <p:cNvGrpSpPr/>
          <p:nvPr/>
        </p:nvGrpSpPr>
        <p:grpSpPr>
          <a:xfrm>
            <a:off x="3569475" y="2423694"/>
            <a:ext cx="2717517" cy="3303767"/>
            <a:chOff x="736801" y="2682894"/>
            <a:chExt cx="2717517" cy="3303767"/>
          </a:xfrm>
        </p:grpSpPr>
        <p:sp>
          <p:nvSpPr>
            <p:cNvPr id="28" name="Oval 27"/>
            <p:cNvSpPr/>
            <p:nvPr/>
          </p:nvSpPr>
          <p:spPr>
            <a:xfrm>
              <a:off x="736801" y="2682894"/>
              <a:ext cx="684988" cy="684986"/>
            </a:xfrm>
            <a:prstGeom prst="ellipse">
              <a:avLst/>
            </a:prstGeom>
            <a:solidFill>
              <a:srgbClr val="116E8A"/>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Roboto Medium" charset="0"/>
                  <a:ea typeface="Roboto Medium" charset="0"/>
                  <a:cs typeface="Roboto Medium" charset="0"/>
                </a:rPr>
                <a:t>2</a:t>
              </a:r>
              <a:endParaRPr lang="en-US" sz="2400" dirty="0">
                <a:latin typeface="Roboto Medium" charset="0"/>
                <a:ea typeface="Roboto Medium" charset="0"/>
                <a:cs typeface="Roboto Medium" charset="0"/>
              </a:endParaRPr>
            </a:p>
          </p:txBody>
        </p:sp>
        <p:sp>
          <p:nvSpPr>
            <p:cNvPr id="34" name="Rectangle 33"/>
            <p:cNvSpPr/>
            <p:nvPr/>
          </p:nvSpPr>
          <p:spPr>
            <a:xfrm>
              <a:off x="736801" y="3716241"/>
              <a:ext cx="633507" cy="369332"/>
            </a:xfrm>
            <a:prstGeom prst="rect">
              <a:avLst/>
            </a:prstGeom>
          </p:spPr>
          <p:txBody>
            <a:bodyPr wrap="none" lIns="91440">
              <a:spAutoFit/>
            </a:bodyPr>
            <a:lstStyle/>
            <a:p>
              <a:r>
                <a:rPr lang="en-US" dirty="0" smtClean="0">
                  <a:solidFill>
                    <a:schemeClr val="accent3"/>
                  </a:solidFill>
                  <a:latin typeface="Roboto Medium" charset="0"/>
                  <a:ea typeface="Roboto Medium" charset="0"/>
                  <a:cs typeface="Roboto Medium" charset="0"/>
                </a:rPr>
                <a:t>PCG</a:t>
              </a:r>
              <a:endParaRPr lang="en-US" dirty="0">
                <a:solidFill>
                  <a:schemeClr val="accent3"/>
                </a:solidFill>
                <a:latin typeface="Roboto Medium" charset="0"/>
                <a:ea typeface="Roboto Medium" charset="0"/>
                <a:cs typeface="Roboto Medium" charset="0"/>
              </a:endParaRPr>
            </a:p>
          </p:txBody>
        </p:sp>
        <p:sp>
          <p:nvSpPr>
            <p:cNvPr id="36" name="Rectangle 35"/>
            <p:cNvSpPr/>
            <p:nvPr/>
          </p:nvSpPr>
          <p:spPr>
            <a:xfrm>
              <a:off x="736802" y="4232335"/>
              <a:ext cx="2717516" cy="1754326"/>
            </a:xfrm>
            <a:prstGeom prst="rect">
              <a:avLst/>
            </a:prstGeom>
          </p:spPr>
          <p:txBody>
            <a:bodyPr wrap="square">
              <a:spAutoFit/>
            </a:bodyPr>
            <a:lstStyle/>
            <a:p>
              <a:pPr marL="380990" indent="-380990">
                <a:buClr>
                  <a:schemeClr val="accent2"/>
                </a:buClr>
                <a:buFont typeface="+mj-lt"/>
                <a:buAutoNum type="arabicPeriod"/>
              </a:pPr>
              <a:r>
                <a:rPr lang="en-US" sz="1200" dirty="0" err="1" smtClean="0">
                  <a:solidFill>
                    <a:schemeClr val="tx1">
                      <a:lumMod val="50000"/>
                      <a:lumOff val="50000"/>
                    </a:schemeClr>
                  </a:solidFill>
                  <a:latin typeface="Roboto Light" charset="0"/>
                  <a:ea typeface="Roboto Light" charset="0"/>
                  <a:cs typeface="Roboto Light" charset="0"/>
                </a:rPr>
                <a:t>Wat</a:t>
              </a:r>
              <a:r>
                <a:rPr lang="en-US" sz="1200" dirty="0" smtClean="0">
                  <a:solidFill>
                    <a:schemeClr val="tx1">
                      <a:lumMod val="50000"/>
                      <a:lumOff val="50000"/>
                    </a:schemeClr>
                  </a:solidFill>
                  <a:latin typeface="Roboto Light" charset="0"/>
                  <a:ea typeface="Roboto Light" charset="0"/>
                  <a:cs typeface="Roboto Light" charset="0"/>
                </a:rPr>
                <a:t> is het?</a:t>
              </a:r>
            </a:p>
            <a:p>
              <a:pPr marL="380990" indent="-380990">
                <a:buClr>
                  <a:schemeClr val="accent2"/>
                </a:buClr>
                <a:buFont typeface="+mj-lt"/>
                <a:buAutoNum type="arabicPeriod"/>
              </a:pPr>
              <a:endParaRPr lang="en-US" sz="1200" dirty="0">
                <a:solidFill>
                  <a:schemeClr val="tx1">
                    <a:lumMod val="50000"/>
                    <a:lumOff val="50000"/>
                  </a:schemeClr>
                </a:solidFill>
                <a:latin typeface="Roboto Light" charset="0"/>
                <a:ea typeface="Roboto Light" charset="0"/>
                <a:cs typeface="Roboto Light" charset="0"/>
              </a:endParaRPr>
            </a:p>
            <a:p>
              <a:pPr marL="380990" indent="-380990">
                <a:buClr>
                  <a:schemeClr val="accent2"/>
                </a:buClr>
                <a:buFont typeface="+mj-lt"/>
                <a:buAutoNum type="arabicPeriod"/>
              </a:pPr>
              <a:r>
                <a:rPr lang="en-US" sz="1200" dirty="0" smtClean="0">
                  <a:solidFill>
                    <a:schemeClr val="tx1">
                      <a:lumMod val="50000"/>
                      <a:lumOff val="50000"/>
                    </a:schemeClr>
                  </a:solidFill>
                  <a:latin typeface="Roboto Light" charset="0"/>
                  <a:ea typeface="Roboto Light" charset="0"/>
                  <a:cs typeface="Roboto Light" charset="0"/>
                </a:rPr>
                <a:t>PCG met ASP</a:t>
              </a:r>
            </a:p>
            <a:p>
              <a:pPr marL="380990" indent="-380990">
                <a:buClr>
                  <a:schemeClr val="accent2"/>
                </a:buClr>
                <a:buFont typeface="+mj-lt"/>
                <a:buAutoNum type="arabicPeriod"/>
              </a:pPr>
              <a:endParaRPr lang="en-US" sz="1200" dirty="0">
                <a:solidFill>
                  <a:schemeClr val="tx1">
                    <a:lumMod val="50000"/>
                    <a:lumOff val="50000"/>
                  </a:schemeClr>
                </a:solidFill>
                <a:latin typeface="Roboto Light" charset="0"/>
                <a:ea typeface="Roboto Light" charset="0"/>
                <a:cs typeface="Roboto Light" charset="0"/>
              </a:endParaRPr>
            </a:p>
            <a:p>
              <a:pPr marL="380990" indent="-380990">
                <a:buClr>
                  <a:schemeClr val="accent2"/>
                </a:buClr>
                <a:buFont typeface="+mj-lt"/>
                <a:buAutoNum type="arabicPeriod"/>
              </a:pPr>
              <a:r>
                <a:rPr lang="en-US" sz="1200" dirty="0" err="1" smtClean="0">
                  <a:solidFill>
                    <a:schemeClr val="tx1">
                      <a:lumMod val="50000"/>
                      <a:lumOff val="50000"/>
                    </a:schemeClr>
                  </a:solidFill>
                  <a:latin typeface="Roboto Light" charset="0"/>
                  <a:ea typeface="Roboto Light" charset="0"/>
                  <a:cs typeface="Roboto Light" charset="0"/>
                </a:rPr>
                <a:t>Constructieve</a:t>
              </a:r>
              <a:r>
                <a:rPr lang="en-US" sz="1200" dirty="0" smtClean="0">
                  <a:solidFill>
                    <a:schemeClr val="tx1">
                      <a:lumMod val="50000"/>
                      <a:lumOff val="50000"/>
                    </a:schemeClr>
                  </a:solidFill>
                  <a:latin typeface="Roboto Light" charset="0"/>
                  <a:ea typeface="Roboto Light" charset="0"/>
                  <a:cs typeface="Roboto Light" charset="0"/>
                </a:rPr>
                <a:t> </a:t>
              </a:r>
              <a:r>
                <a:rPr lang="en-US" sz="1200" dirty="0" err="1" smtClean="0">
                  <a:solidFill>
                    <a:schemeClr val="tx1">
                      <a:lumMod val="50000"/>
                      <a:lumOff val="50000"/>
                    </a:schemeClr>
                  </a:solidFill>
                  <a:latin typeface="Roboto Light" charset="0"/>
                  <a:ea typeface="Roboto Light" charset="0"/>
                  <a:cs typeface="Roboto Light" charset="0"/>
                </a:rPr>
                <a:t>generatie</a:t>
              </a:r>
              <a:endParaRPr lang="en-US" sz="1200" dirty="0" smtClean="0">
                <a:solidFill>
                  <a:schemeClr val="tx1">
                    <a:lumMod val="50000"/>
                    <a:lumOff val="50000"/>
                  </a:schemeClr>
                </a:solidFill>
                <a:latin typeface="Roboto Light" charset="0"/>
                <a:ea typeface="Roboto Light" charset="0"/>
                <a:cs typeface="Roboto Light" charset="0"/>
              </a:endParaRPr>
            </a:p>
            <a:p>
              <a:pPr marL="380990" indent="-380990">
                <a:buClr>
                  <a:schemeClr val="accent2"/>
                </a:buClr>
                <a:buFont typeface="+mj-lt"/>
                <a:buAutoNum type="arabicPeriod"/>
              </a:pPr>
              <a:endParaRPr lang="en-US" sz="1200" dirty="0">
                <a:solidFill>
                  <a:schemeClr val="tx1">
                    <a:lumMod val="50000"/>
                    <a:lumOff val="50000"/>
                  </a:schemeClr>
                </a:solidFill>
                <a:latin typeface="Roboto Light" charset="0"/>
                <a:ea typeface="Roboto Light" charset="0"/>
                <a:cs typeface="Roboto Light" charset="0"/>
              </a:endParaRPr>
            </a:p>
            <a:p>
              <a:pPr marL="380990" indent="-380990">
                <a:buClr>
                  <a:schemeClr val="accent2"/>
                </a:buClr>
                <a:buFont typeface="+mj-lt"/>
                <a:buAutoNum type="arabicPeriod"/>
              </a:pPr>
              <a:r>
                <a:rPr lang="en-US" sz="1200" dirty="0" err="1" smtClean="0">
                  <a:solidFill>
                    <a:schemeClr val="tx1">
                      <a:lumMod val="50000"/>
                      <a:lumOff val="50000"/>
                    </a:schemeClr>
                  </a:solidFill>
                  <a:latin typeface="Roboto Light" charset="0"/>
                  <a:ea typeface="Roboto Light" charset="0"/>
                  <a:cs typeface="Roboto Light" charset="0"/>
                </a:rPr>
                <a:t>Voorbeelden</a:t>
              </a:r>
              <a:endParaRPr lang="en-US" sz="1200" dirty="0" smtClean="0">
                <a:solidFill>
                  <a:schemeClr val="tx1">
                    <a:lumMod val="50000"/>
                    <a:lumOff val="50000"/>
                  </a:schemeClr>
                </a:solidFill>
                <a:latin typeface="Roboto Light" charset="0"/>
                <a:ea typeface="Roboto Light" charset="0"/>
                <a:cs typeface="Roboto Light" charset="0"/>
              </a:endParaRPr>
            </a:p>
            <a:p>
              <a:pPr marL="380990" indent="-380990">
                <a:buClr>
                  <a:schemeClr val="accent2"/>
                </a:buClr>
                <a:buFont typeface="+mj-lt"/>
                <a:buAutoNum type="arabicPeriod"/>
              </a:pPr>
              <a:endParaRPr lang="en-US" sz="1200" dirty="0" smtClean="0">
                <a:solidFill>
                  <a:schemeClr val="tx1">
                    <a:lumMod val="50000"/>
                    <a:lumOff val="50000"/>
                  </a:schemeClr>
                </a:solidFill>
                <a:latin typeface="Roboto Light" charset="0"/>
                <a:ea typeface="Roboto Light" charset="0"/>
                <a:cs typeface="Roboto Light" charset="0"/>
              </a:endParaRPr>
            </a:p>
            <a:p>
              <a:pPr>
                <a:buClr>
                  <a:schemeClr val="accent2"/>
                </a:buClr>
              </a:pPr>
              <a:endParaRPr lang="en-US" sz="1200" dirty="0">
                <a:solidFill>
                  <a:schemeClr val="tx1">
                    <a:lumMod val="50000"/>
                    <a:lumOff val="50000"/>
                  </a:schemeClr>
                </a:solidFill>
                <a:latin typeface="Roboto Light" charset="0"/>
                <a:ea typeface="Roboto Light" charset="0"/>
                <a:cs typeface="Roboto Light" charset="0"/>
              </a:endParaRPr>
            </a:p>
          </p:txBody>
        </p:sp>
      </p:grpSp>
      <p:grpSp>
        <p:nvGrpSpPr>
          <p:cNvPr id="37" name="Group 36"/>
          <p:cNvGrpSpPr/>
          <p:nvPr/>
        </p:nvGrpSpPr>
        <p:grpSpPr>
          <a:xfrm>
            <a:off x="6554140" y="2413470"/>
            <a:ext cx="2717517" cy="3119101"/>
            <a:chOff x="736801" y="2682894"/>
            <a:chExt cx="2717517" cy="3119101"/>
          </a:xfrm>
        </p:grpSpPr>
        <p:sp>
          <p:nvSpPr>
            <p:cNvPr id="38" name="Oval 37"/>
            <p:cNvSpPr/>
            <p:nvPr/>
          </p:nvSpPr>
          <p:spPr>
            <a:xfrm>
              <a:off x="736801" y="2682894"/>
              <a:ext cx="684988" cy="684986"/>
            </a:xfrm>
            <a:prstGeom prst="ellipse">
              <a:avLst/>
            </a:prstGeom>
            <a:solidFill>
              <a:srgbClr val="1D8DB0"/>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Medium" charset="0"/>
                  <a:ea typeface="Roboto Medium" charset="0"/>
                  <a:cs typeface="Roboto Medium" charset="0"/>
                </a:rPr>
                <a:t>3</a:t>
              </a:r>
            </a:p>
          </p:txBody>
        </p:sp>
        <p:sp>
          <p:nvSpPr>
            <p:cNvPr id="39" name="Rectangle 38"/>
            <p:cNvSpPr/>
            <p:nvPr/>
          </p:nvSpPr>
          <p:spPr>
            <a:xfrm>
              <a:off x="736801" y="3716241"/>
              <a:ext cx="1065869" cy="369332"/>
            </a:xfrm>
            <a:prstGeom prst="rect">
              <a:avLst/>
            </a:prstGeom>
          </p:spPr>
          <p:txBody>
            <a:bodyPr wrap="none" lIns="91440">
              <a:spAutoFit/>
            </a:bodyPr>
            <a:lstStyle/>
            <a:p>
              <a:r>
                <a:rPr lang="en-US" dirty="0" err="1" smtClean="0">
                  <a:solidFill>
                    <a:schemeClr val="accent3"/>
                  </a:solidFill>
                  <a:latin typeface="Roboto Medium" charset="0"/>
                  <a:ea typeface="Roboto Medium" charset="0"/>
                  <a:cs typeface="Roboto Medium" charset="0"/>
                </a:rPr>
                <a:t>ProbLog</a:t>
              </a:r>
              <a:endParaRPr lang="en-US" dirty="0">
                <a:solidFill>
                  <a:schemeClr val="accent3"/>
                </a:solidFill>
                <a:latin typeface="Roboto Medium" charset="0"/>
                <a:ea typeface="Roboto Medium" charset="0"/>
                <a:cs typeface="Roboto Medium" charset="0"/>
              </a:endParaRPr>
            </a:p>
          </p:txBody>
        </p:sp>
        <p:sp>
          <p:nvSpPr>
            <p:cNvPr id="40" name="Rectangle 39"/>
            <p:cNvSpPr/>
            <p:nvPr/>
          </p:nvSpPr>
          <p:spPr>
            <a:xfrm>
              <a:off x="736802" y="4232335"/>
              <a:ext cx="2717516" cy="1569660"/>
            </a:xfrm>
            <a:prstGeom prst="rect">
              <a:avLst/>
            </a:prstGeom>
          </p:spPr>
          <p:txBody>
            <a:bodyPr wrap="square">
              <a:spAutoFit/>
            </a:bodyPr>
            <a:lstStyle/>
            <a:p>
              <a:pPr marL="380990" indent="-380990">
                <a:buClr>
                  <a:schemeClr val="accent2"/>
                </a:buClr>
                <a:buFont typeface="+mj-lt"/>
                <a:buAutoNum type="arabicPeriod"/>
              </a:pPr>
              <a:r>
                <a:rPr lang="en-US" sz="1200" dirty="0" err="1" smtClean="0">
                  <a:solidFill>
                    <a:schemeClr val="tx1">
                      <a:lumMod val="50000"/>
                      <a:lumOff val="50000"/>
                    </a:schemeClr>
                  </a:solidFill>
                  <a:latin typeface="Roboto Light" charset="0"/>
                  <a:ea typeface="Roboto Light" charset="0"/>
                  <a:cs typeface="Roboto Light" charset="0"/>
                </a:rPr>
                <a:t>Wat</a:t>
              </a:r>
              <a:r>
                <a:rPr lang="en-US" sz="1200" dirty="0" smtClean="0">
                  <a:solidFill>
                    <a:schemeClr val="tx1">
                      <a:lumMod val="50000"/>
                      <a:lumOff val="50000"/>
                    </a:schemeClr>
                  </a:solidFill>
                  <a:latin typeface="Roboto Light" charset="0"/>
                  <a:ea typeface="Roboto Light" charset="0"/>
                  <a:cs typeface="Roboto Light" charset="0"/>
                </a:rPr>
                <a:t> is het?</a:t>
              </a:r>
            </a:p>
            <a:p>
              <a:pPr marL="380990" indent="-380990">
                <a:buClr>
                  <a:schemeClr val="accent2"/>
                </a:buClr>
                <a:buFont typeface="+mj-lt"/>
                <a:buAutoNum type="arabicPeriod"/>
              </a:pPr>
              <a:endParaRPr lang="en-US" sz="1200" dirty="0">
                <a:solidFill>
                  <a:schemeClr val="tx1">
                    <a:lumMod val="50000"/>
                    <a:lumOff val="50000"/>
                  </a:schemeClr>
                </a:solidFill>
                <a:latin typeface="Roboto Light" charset="0"/>
                <a:ea typeface="Roboto Light" charset="0"/>
                <a:cs typeface="Roboto Light" charset="0"/>
              </a:endParaRPr>
            </a:p>
            <a:p>
              <a:pPr marL="380990" indent="-380990">
                <a:buClr>
                  <a:schemeClr val="accent2"/>
                </a:buClr>
                <a:buFont typeface="+mj-lt"/>
                <a:buAutoNum type="arabicPeriod"/>
              </a:pPr>
              <a:r>
                <a:rPr lang="en-US" sz="1200" dirty="0" err="1" smtClean="0">
                  <a:solidFill>
                    <a:schemeClr val="tx1">
                      <a:lumMod val="50000"/>
                      <a:lumOff val="50000"/>
                    </a:schemeClr>
                  </a:solidFill>
                  <a:latin typeface="Roboto Light" charset="0"/>
                  <a:ea typeface="Roboto Light" charset="0"/>
                  <a:cs typeface="Roboto Light" charset="0"/>
                </a:rPr>
                <a:t>Problog</a:t>
              </a:r>
              <a:r>
                <a:rPr lang="en-US" sz="1200" dirty="0" smtClean="0">
                  <a:solidFill>
                    <a:schemeClr val="tx1">
                      <a:lumMod val="50000"/>
                      <a:lumOff val="50000"/>
                    </a:schemeClr>
                  </a:solidFill>
                  <a:latin typeface="Roboto Light" charset="0"/>
                  <a:ea typeface="Roboto Light" charset="0"/>
                  <a:cs typeface="Roboto Light" charset="0"/>
                </a:rPr>
                <a:t> 1 vs. </a:t>
              </a:r>
              <a:r>
                <a:rPr lang="en-US" sz="1200" dirty="0" err="1" smtClean="0">
                  <a:solidFill>
                    <a:schemeClr val="tx1">
                      <a:lumMod val="50000"/>
                      <a:lumOff val="50000"/>
                    </a:schemeClr>
                  </a:solidFill>
                  <a:latin typeface="Roboto Light" charset="0"/>
                  <a:ea typeface="Roboto Light" charset="0"/>
                  <a:cs typeface="Roboto Light" charset="0"/>
                </a:rPr>
                <a:t>Problog</a:t>
              </a:r>
              <a:r>
                <a:rPr lang="en-US" sz="1200" dirty="0" smtClean="0">
                  <a:solidFill>
                    <a:schemeClr val="tx1">
                      <a:lumMod val="50000"/>
                      <a:lumOff val="50000"/>
                    </a:schemeClr>
                  </a:solidFill>
                  <a:latin typeface="Roboto Light" charset="0"/>
                  <a:ea typeface="Roboto Light" charset="0"/>
                  <a:cs typeface="Roboto Light" charset="0"/>
                </a:rPr>
                <a:t> 2</a:t>
              </a:r>
            </a:p>
            <a:p>
              <a:pPr marL="380990" indent="-380990">
                <a:buClr>
                  <a:schemeClr val="accent2"/>
                </a:buClr>
                <a:buFont typeface="+mj-lt"/>
                <a:buAutoNum type="arabicPeriod"/>
              </a:pPr>
              <a:endParaRPr lang="en-US" sz="1200" dirty="0">
                <a:solidFill>
                  <a:schemeClr val="tx1">
                    <a:lumMod val="50000"/>
                    <a:lumOff val="50000"/>
                  </a:schemeClr>
                </a:solidFill>
                <a:latin typeface="Roboto Light" charset="0"/>
                <a:ea typeface="Roboto Light" charset="0"/>
                <a:cs typeface="Roboto Light" charset="0"/>
              </a:endParaRPr>
            </a:p>
            <a:p>
              <a:pPr marL="380990" indent="-380990">
                <a:buClr>
                  <a:schemeClr val="accent2"/>
                </a:buClr>
                <a:buFont typeface="+mj-lt"/>
                <a:buAutoNum type="arabicPeriod"/>
              </a:pPr>
              <a:r>
                <a:rPr lang="en-US" sz="1200" dirty="0" err="1" smtClean="0">
                  <a:solidFill>
                    <a:schemeClr val="tx1">
                      <a:lumMod val="50000"/>
                      <a:lumOff val="50000"/>
                    </a:schemeClr>
                  </a:solidFill>
                  <a:latin typeface="Roboto Light" charset="0"/>
                  <a:ea typeface="Roboto Light" charset="0"/>
                  <a:cs typeface="Roboto Light" charset="0"/>
                </a:rPr>
                <a:t>Vergelijking</a:t>
              </a:r>
              <a:r>
                <a:rPr lang="en-US" sz="1200" dirty="0" smtClean="0">
                  <a:solidFill>
                    <a:schemeClr val="tx1">
                      <a:lumMod val="50000"/>
                      <a:lumOff val="50000"/>
                    </a:schemeClr>
                  </a:solidFill>
                  <a:latin typeface="Roboto Light" charset="0"/>
                  <a:ea typeface="Roboto Light" charset="0"/>
                  <a:cs typeface="Roboto Light" charset="0"/>
                </a:rPr>
                <a:t> met </a:t>
              </a:r>
              <a:br>
                <a:rPr lang="en-US" sz="1200" dirty="0" smtClean="0">
                  <a:solidFill>
                    <a:schemeClr val="tx1">
                      <a:lumMod val="50000"/>
                      <a:lumOff val="50000"/>
                    </a:schemeClr>
                  </a:solidFill>
                  <a:latin typeface="Roboto Light" charset="0"/>
                  <a:ea typeface="Roboto Light" charset="0"/>
                  <a:cs typeface="Roboto Light" charset="0"/>
                </a:rPr>
              </a:br>
              <a:r>
                <a:rPr lang="en-US" sz="1200" dirty="0" err="1" smtClean="0">
                  <a:solidFill>
                    <a:schemeClr val="tx1">
                      <a:lumMod val="50000"/>
                      <a:lumOff val="50000"/>
                    </a:schemeClr>
                  </a:solidFill>
                  <a:latin typeface="Roboto Light" charset="0"/>
                  <a:ea typeface="Roboto Light" charset="0"/>
                  <a:cs typeface="Roboto Light" charset="0"/>
                </a:rPr>
                <a:t>andere</a:t>
              </a:r>
              <a:r>
                <a:rPr lang="en-US" sz="1200" dirty="0" smtClean="0">
                  <a:solidFill>
                    <a:schemeClr val="tx1">
                      <a:lumMod val="50000"/>
                      <a:lumOff val="50000"/>
                    </a:schemeClr>
                  </a:solidFill>
                  <a:latin typeface="Roboto Light" charset="0"/>
                  <a:ea typeface="Roboto Light" charset="0"/>
                  <a:cs typeface="Roboto Light" charset="0"/>
                </a:rPr>
                <a:t> </a:t>
              </a:r>
              <a:r>
                <a:rPr lang="en-US" sz="1200" dirty="0" err="1" smtClean="0">
                  <a:solidFill>
                    <a:schemeClr val="tx1">
                      <a:lumMod val="50000"/>
                      <a:lumOff val="50000"/>
                    </a:schemeClr>
                  </a:solidFill>
                  <a:latin typeface="Roboto Light" charset="0"/>
                  <a:ea typeface="Roboto Light" charset="0"/>
                  <a:cs typeface="Roboto Light" charset="0"/>
                </a:rPr>
                <a:t>talen</a:t>
              </a:r>
              <a:endParaRPr lang="en-US" sz="1200" dirty="0" smtClean="0">
                <a:solidFill>
                  <a:schemeClr val="tx1">
                    <a:lumMod val="50000"/>
                    <a:lumOff val="50000"/>
                  </a:schemeClr>
                </a:solidFill>
                <a:latin typeface="Roboto Light" charset="0"/>
                <a:ea typeface="Roboto Light" charset="0"/>
                <a:cs typeface="Roboto Light" charset="0"/>
              </a:endParaRPr>
            </a:p>
            <a:p>
              <a:pPr marL="380990" indent="-380990">
                <a:buClr>
                  <a:schemeClr val="accent2"/>
                </a:buClr>
                <a:buFont typeface="+mj-lt"/>
                <a:buAutoNum type="arabicPeriod"/>
              </a:pPr>
              <a:endParaRPr lang="en-US" sz="1200" dirty="0">
                <a:solidFill>
                  <a:schemeClr val="tx1">
                    <a:lumMod val="50000"/>
                    <a:lumOff val="50000"/>
                  </a:schemeClr>
                </a:solidFill>
                <a:latin typeface="Roboto Light" charset="0"/>
                <a:ea typeface="Roboto Light" charset="0"/>
                <a:cs typeface="Roboto Light" charset="0"/>
              </a:endParaRPr>
            </a:p>
            <a:p>
              <a:pPr marL="380990" indent="-380990">
                <a:buClr>
                  <a:schemeClr val="accent2"/>
                </a:buClr>
                <a:buFont typeface="+mj-lt"/>
                <a:buAutoNum type="arabicPeriod"/>
              </a:pPr>
              <a:r>
                <a:rPr lang="en-US" sz="1200" dirty="0" err="1" smtClean="0">
                  <a:solidFill>
                    <a:schemeClr val="tx1">
                      <a:lumMod val="50000"/>
                      <a:lumOff val="50000"/>
                    </a:schemeClr>
                  </a:solidFill>
                  <a:latin typeface="Roboto Light" charset="0"/>
                  <a:ea typeface="Roboto Light" charset="0"/>
                  <a:cs typeface="Roboto Light" charset="0"/>
                </a:rPr>
                <a:t>Voorbeelden</a:t>
              </a:r>
              <a:endParaRPr lang="en-US" sz="1200" dirty="0" smtClean="0">
                <a:solidFill>
                  <a:schemeClr val="tx1">
                    <a:lumMod val="50000"/>
                    <a:lumOff val="50000"/>
                  </a:schemeClr>
                </a:solidFill>
                <a:latin typeface="Roboto Light" charset="0"/>
                <a:ea typeface="Roboto Light" charset="0"/>
                <a:cs typeface="Roboto Light" charset="0"/>
              </a:endParaRPr>
            </a:p>
          </p:txBody>
        </p:sp>
      </p:grpSp>
      <p:grpSp>
        <p:nvGrpSpPr>
          <p:cNvPr id="41" name="Group 40"/>
          <p:cNvGrpSpPr/>
          <p:nvPr/>
        </p:nvGrpSpPr>
        <p:grpSpPr>
          <a:xfrm>
            <a:off x="9441997" y="2413470"/>
            <a:ext cx="2717517" cy="2749770"/>
            <a:chOff x="736801" y="2682894"/>
            <a:chExt cx="2717517" cy="2749770"/>
          </a:xfrm>
        </p:grpSpPr>
        <p:sp>
          <p:nvSpPr>
            <p:cNvPr id="42" name="Oval 41"/>
            <p:cNvSpPr/>
            <p:nvPr/>
          </p:nvSpPr>
          <p:spPr>
            <a:xfrm>
              <a:off x="736801" y="2682894"/>
              <a:ext cx="684988" cy="684986"/>
            </a:xfrm>
            <a:prstGeom prst="ellipse">
              <a:avLst/>
            </a:prstGeom>
            <a:solidFill>
              <a:srgbClr val="52BEEC"/>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Roboto Medium" charset="0"/>
                  <a:ea typeface="Roboto Medium" charset="0"/>
                  <a:cs typeface="Roboto Medium" charset="0"/>
                </a:rPr>
                <a:t>4</a:t>
              </a:r>
              <a:endParaRPr lang="en-US" sz="2400" dirty="0">
                <a:latin typeface="Roboto Medium" charset="0"/>
                <a:ea typeface="Roboto Medium" charset="0"/>
                <a:cs typeface="Roboto Medium" charset="0"/>
              </a:endParaRPr>
            </a:p>
          </p:txBody>
        </p:sp>
        <p:sp>
          <p:nvSpPr>
            <p:cNvPr id="43" name="Rectangle 42"/>
            <p:cNvSpPr/>
            <p:nvPr/>
          </p:nvSpPr>
          <p:spPr>
            <a:xfrm>
              <a:off x="736801" y="3716241"/>
              <a:ext cx="2029273" cy="369332"/>
            </a:xfrm>
            <a:prstGeom prst="rect">
              <a:avLst/>
            </a:prstGeom>
          </p:spPr>
          <p:txBody>
            <a:bodyPr wrap="none" lIns="91440">
              <a:spAutoFit/>
            </a:bodyPr>
            <a:lstStyle/>
            <a:p>
              <a:r>
                <a:rPr lang="en-US" dirty="0" smtClean="0">
                  <a:solidFill>
                    <a:schemeClr val="accent3"/>
                  </a:solidFill>
                  <a:latin typeface="Roboto Medium" charset="0"/>
                  <a:ea typeface="Roboto Medium" charset="0"/>
                  <a:cs typeface="Roboto Medium" charset="0"/>
                </a:rPr>
                <a:t>PCG met </a:t>
              </a:r>
              <a:r>
                <a:rPr lang="en-US" dirty="0" err="1" smtClean="0">
                  <a:solidFill>
                    <a:schemeClr val="accent3"/>
                  </a:solidFill>
                  <a:latin typeface="Roboto Medium" charset="0"/>
                  <a:ea typeface="Roboto Medium" charset="0"/>
                  <a:cs typeface="Roboto Medium" charset="0"/>
                </a:rPr>
                <a:t>ProbLog</a:t>
              </a:r>
              <a:endParaRPr lang="en-US" dirty="0">
                <a:solidFill>
                  <a:schemeClr val="accent3"/>
                </a:solidFill>
                <a:latin typeface="Roboto Medium" charset="0"/>
                <a:ea typeface="Roboto Medium" charset="0"/>
                <a:cs typeface="Roboto Medium" charset="0"/>
              </a:endParaRPr>
            </a:p>
          </p:txBody>
        </p:sp>
        <p:sp>
          <p:nvSpPr>
            <p:cNvPr id="44" name="Rectangle 43"/>
            <p:cNvSpPr/>
            <p:nvPr/>
          </p:nvSpPr>
          <p:spPr>
            <a:xfrm>
              <a:off x="736802" y="4232335"/>
              <a:ext cx="2717516" cy="1200329"/>
            </a:xfrm>
            <a:prstGeom prst="rect">
              <a:avLst/>
            </a:prstGeom>
          </p:spPr>
          <p:txBody>
            <a:bodyPr wrap="square">
              <a:spAutoFit/>
            </a:bodyPr>
            <a:lstStyle/>
            <a:p>
              <a:pPr marL="380990" indent="-380990">
                <a:buClr>
                  <a:schemeClr val="accent2"/>
                </a:buClr>
                <a:buFont typeface="+mj-lt"/>
                <a:buAutoNum type="arabicPeriod"/>
              </a:pPr>
              <a:r>
                <a:rPr lang="en-US" sz="1200" dirty="0" err="1" smtClean="0">
                  <a:solidFill>
                    <a:schemeClr val="tx1">
                      <a:lumMod val="50000"/>
                      <a:lumOff val="50000"/>
                    </a:schemeClr>
                  </a:solidFill>
                  <a:latin typeface="Roboto Light" charset="0"/>
                  <a:ea typeface="Roboto Light" charset="0"/>
                  <a:cs typeface="Roboto Light" charset="0"/>
                </a:rPr>
                <a:t>Mogelijkheden</a:t>
              </a:r>
              <a:endParaRPr lang="en-US" sz="1200" dirty="0" smtClean="0">
                <a:solidFill>
                  <a:schemeClr val="tx1">
                    <a:lumMod val="50000"/>
                    <a:lumOff val="50000"/>
                  </a:schemeClr>
                </a:solidFill>
                <a:latin typeface="Roboto Light" charset="0"/>
                <a:ea typeface="Roboto Light" charset="0"/>
                <a:cs typeface="Roboto Light" charset="0"/>
              </a:endParaRPr>
            </a:p>
            <a:p>
              <a:pPr marL="380990" indent="-380990">
                <a:buClr>
                  <a:schemeClr val="accent2"/>
                </a:buClr>
                <a:buFont typeface="+mj-lt"/>
                <a:buAutoNum type="arabicPeriod"/>
              </a:pPr>
              <a:endParaRPr lang="en-US" sz="1200" dirty="0">
                <a:solidFill>
                  <a:schemeClr val="tx1">
                    <a:lumMod val="50000"/>
                    <a:lumOff val="50000"/>
                  </a:schemeClr>
                </a:solidFill>
                <a:latin typeface="Roboto Light" charset="0"/>
                <a:ea typeface="Roboto Light" charset="0"/>
                <a:cs typeface="Roboto Light" charset="0"/>
              </a:endParaRPr>
            </a:p>
            <a:p>
              <a:pPr marL="380990" indent="-380990">
                <a:buClr>
                  <a:schemeClr val="accent2"/>
                </a:buClr>
                <a:buFont typeface="+mj-lt"/>
                <a:buAutoNum type="arabicPeriod"/>
              </a:pPr>
              <a:r>
                <a:rPr lang="en-US" sz="1200" dirty="0" err="1" smtClean="0">
                  <a:solidFill>
                    <a:schemeClr val="tx1">
                      <a:lumMod val="50000"/>
                      <a:lumOff val="50000"/>
                    </a:schemeClr>
                  </a:solidFill>
                  <a:latin typeface="Roboto Light" charset="0"/>
                  <a:ea typeface="Roboto Light" charset="0"/>
                  <a:cs typeface="Roboto Light" charset="0"/>
                </a:rPr>
                <a:t>Toepasbaarheid</a:t>
              </a:r>
              <a:endParaRPr lang="en-US" sz="1200" dirty="0" smtClean="0">
                <a:solidFill>
                  <a:schemeClr val="tx1">
                    <a:lumMod val="50000"/>
                    <a:lumOff val="50000"/>
                  </a:schemeClr>
                </a:solidFill>
                <a:latin typeface="Roboto Light" charset="0"/>
                <a:ea typeface="Roboto Light" charset="0"/>
                <a:cs typeface="Roboto Light" charset="0"/>
              </a:endParaRPr>
            </a:p>
            <a:p>
              <a:pPr marL="380990" indent="-380990">
                <a:buClr>
                  <a:schemeClr val="accent2"/>
                </a:buClr>
                <a:buFont typeface="+mj-lt"/>
                <a:buAutoNum type="arabicPeriod"/>
              </a:pPr>
              <a:endParaRPr lang="en-US" sz="1200" dirty="0">
                <a:solidFill>
                  <a:schemeClr val="tx1">
                    <a:lumMod val="50000"/>
                    <a:lumOff val="50000"/>
                  </a:schemeClr>
                </a:solidFill>
                <a:latin typeface="Roboto Light" charset="0"/>
                <a:ea typeface="Roboto Light" charset="0"/>
                <a:cs typeface="Roboto Light" charset="0"/>
              </a:endParaRPr>
            </a:p>
            <a:p>
              <a:pPr marL="380990" indent="-380990">
                <a:buClr>
                  <a:schemeClr val="accent2"/>
                </a:buClr>
                <a:buFont typeface="+mj-lt"/>
                <a:buAutoNum type="arabicPeriod"/>
              </a:pPr>
              <a:r>
                <a:rPr lang="en-US" sz="1200" dirty="0" err="1" smtClean="0">
                  <a:solidFill>
                    <a:schemeClr val="tx1">
                      <a:lumMod val="50000"/>
                      <a:lumOff val="50000"/>
                    </a:schemeClr>
                  </a:solidFill>
                  <a:latin typeface="Roboto Light" charset="0"/>
                  <a:ea typeface="Roboto Light" charset="0"/>
                  <a:cs typeface="Roboto Light" charset="0"/>
                </a:rPr>
                <a:t>Mijn</a:t>
              </a:r>
              <a:r>
                <a:rPr lang="en-US" sz="1200" dirty="0" smtClean="0">
                  <a:solidFill>
                    <a:schemeClr val="tx1">
                      <a:lumMod val="50000"/>
                      <a:lumOff val="50000"/>
                    </a:schemeClr>
                  </a:solidFill>
                  <a:latin typeface="Roboto Light" charset="0"/>
                  <a:ea typeface="Roboto Light" charset="0"/>
                  <a:cs typeface="Roboto Light" charset="0"/>
                </a:rPr>
                <a:t> </a:t>
              </a:r>
              <a:r>
                <a:rPr lang="en-US" sz="1200" dirty="0" err="1" smtClean="0">
                  <a:solidFill>
                    <a:schemeClr val="tx1">
                      <a:lumMod val="50000"/>
                      <a:lumOff val="50000"/>
                    </a:schemeClr>
                  </a:solidFill>
                  <a:latin typeface="Roboto Light" charset="0"/>
                  <a:ea typeface="Roboto Light" charset="0"/>
                  <a:cs typeface="Roboto Light" charset="0"/>
                </a:rPr>
                <a:t>visie</a:t>
              </a:r>
              <a:endParaRPr lang="en-US" sz="1200" dirty="0" smtClean="0">
                <a:solidFill>
                  <a:schemeClr val="tx1">
                    <a:lumMod val="50000"/>
                    <a:lumOff val="50000"/>
                  </a:schemeClr>
                </a:solidFill>
                <a:latin typeface="Roboto Light" charset="0"/>
                <a:ea typeface="Roboto Light" charset="0"/>
                <a:cs typeface="Roboto Light" charset="0"/>
              </a:endParaRPr>
            </a:p>
            <a:p>
              <a:pPr>
                <a:buClr>
                  <a:schemeClr val="accent2"/>
                </a:buClr>
              </a:pPr>
              <a:endParaRPr lang="en-US" sz="1200" dirty="0">
                <a:solidFill>
                  <a:schemeClr val="tx1">
                    <a:lumMod val="50000"/>
                    <a:lumOff val="50000"/>
                  </a:schemeClr>
                </a:solidFill>
                <a:latin typeface="Roboto Light" charset="0"/>
                <a:ea typeface="Roboto Light" charset="0"/>
                <a:cs typeface="Roboto Light" charset="0"/>
              </a:endParaRPr>
            </a:p>
          </p:txBody>
        </p:sp>
      </p:grpSp>
    </p:spTree>
    <p:extLst>
      <p:ext uri="{BB962C8B-B14F-4D97-AF65-F5344CB8AC3E}">
        <p14:creationId xmlns:p14="http://schemas.microsoft.com/office/powerpoint/2010/main" val="15061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ProbLog</a:t>
            </a:r>
            <a:r>
              <a:rPr lang="en-US" dirty="0" smtClean="0"/>
              <a:t> – </a:t>
            </a:r>
            <a:r>
              <a:rPr lang="en-US" dirty="0" err="1" smtClean="0"/>
              <a:t>Wat</a:t>
            </a:r>
            <a:r>
              <a:rPr lang="en-US" dirty="0" smtClean="0"/>
              <a:t> is het</a:t>
            </a:r>
            <a:endParaRPr lang="en-US" dirty="0"/>
          </a:p>
        </p:txBody>
      </p:sp>
      <p:sp>
        <p:nvSpPr>
          <p:cNvPr id="3" name="Slide Number Placeholder 2"/>
          <p:cNvSpPr>
            <a:spLocks noGrp="1"/>
          </p:cNvSpPr>
          <p:nvPr>
            <p:ph type="sldNum" sz="quarter" idx="4"/>
          </p:nvPr>
        </p:nvSpPr>
        <p:spPr/>
        <p:txBody>
          <a:bodyPr/>
          <a:lstStyle/>
          <a:p>
            <a:fld id="{936C95AE-7298-45E1-9514-94AFF5BED89B}" type="slidenum">
              <a:rPr lang="en-US" smtClean="0"/>
              <a:pPr/>
              <a:t>20</a:t>
            </a:fld>
            <a:endParaRPr lang="en-US" dirty="0"/>
          </a:p>
        </p:txBody>
      </p:sp>
      <p:sp>
        <p:nvSpPr>
          <p:cNvPr id="5" name="Rectangle 4"/>
          <p:cNvSpPr/>
          <p:nvPr/>
        </p:nvSpPr>
        <p:spPr>
          <a:xfrm>
            <a:off x="526941" y="1900518"/>
            <a:ext cx="9244587" cy="4052048"/>
          </a:xfrm>
          <a:prstGeom prst="rect">
            <a:avLst/>
          </a:prstGeom>
          <a:solidFill>
            <a:schemeClr val="bg1"/>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dirty="0" smtClean="0">
              <a:solidFill>
                <a:schemeClr val="bg1">
                  <a:lumMod val="65000"/>
                </a:schemeClr>
              </a:solidFill>
              <a:latin typeface="FontAwesome" charset="0"/>
              <a:ea typeface="FontAwesome" charset="0"/>
              <a:cs typeface="FontAwesome" charset="0"/>
            </a:endParaRPr>
          </a:p>
          <a:p>
            <a:pPr>
              <a:lnSpc>
                <a:spcPct val="150000"/>
              </a:lnSpc>
            </a:pPr>
            <a:endParaRPr lang="en-US" dirty="0">
              <a:solidFill>
                <a:schemeClr val="bg1">
                  <a:lumMod val="65000"/>
                </a:schemeClr>
              </a:solidFill>
              <a:latin typeface="FontAwesome" charset="0"/>
              <a:ea typeface="FontAwesome" charset="0"/>
              <a:cs typeface="FontAwesome" charset="0"/>
            </a:endParaRPr>
          </a:p>
          <a:p>
            <a:r>
              <a:rPr lang="en-US" dirty="0" smtClean="0">
                <a:solidFill>
                  <a:schemeClr val="bg1">
                    <a:lumMod val="65000"/>
                  </a:schemeClr>
                </a:solidFill>
                <a:latin typeface="FontAwesome" charset="0"/>
                <a:ea typeface="FontAwesome" charset="0"/>
                <a:cs typeface="FontAwesome" charset="0"/>
              </a:rPr>
              <a:t></a:t>
            </a:r>
            <a:r>
              <a:rPr lang="en-US" sz="2400" dirty="0" smtClean="0">
                <a:solidFill>
                  <a:schemeClr val="bg1">
                    <a:lumMod val="65000"/>
                  </a:schemeClr>
                </a:solidFill>
                <a:latin typeface="FontAwesome" charset="0"/>
                <a:ea typeface="FontAwesome" charset="0"/>
                <a:cs typeface="FontAwesome" charset="0"/>
              </a:rPr>
              <a:t> </a:t>
            </a:r>
            <a:r>
              <a:rPr lang="en-US" sz="2400" dirty="0" err="1" smtClean="0">
                <a:solidFill>
                  <a:schemeClr val="bg1">
                    <a:lumMod val="65000"/>
                  </a:schemeClr>
                </a:solidFill>
                <a:latin typeface="Roboto Light" charset="0"/>
                <a:ea typeface="Roboto Light" charset="0"/>
                <a:cs typeface="Roboto Light" charset="0"/>
              </a:rPr>
              <a:t>Uitbreiding</a:t>
            </a:r>
            <a:r>
              <a:rPr lang="en-US" sz="2400" dirty="0" smtClean="0">
                <a:solidFill>
                  <a:schemeClr val="bg1">
                    <a:lumMod val="65000"/>
                  </a:schemeClr>
                </a:solidFill>
                <a:latin typeface="Roboto Light" charset="0"/>
                <a:ea typeface="Roboto Light" charset="0"/>
                <a:cs typeface="Roboto Light" charset="0"/>
              </a:rPr>
              <a:t> op </a:t>
            </a:r>
            <a:r>
              <a:rPr lang="en-US" sz="2400" dirty="0" err="1" smtClean="0">
                <a:solidFill>
                  <a:schemeClr val="bg1">
                    <a:lumMod val="65000"/>
                  </a:schemeClr>
                </a:solidFill>
                <a:latin typeface="Roboto Light" charset="0"/>
                <a:ea typeface="Roboto Light" charset="0"/>
                <a:cs typeface="Roboto Light" charset="0"/>
              </a:rPr>
              <a:t>ProLog</a:t>
            </a:r>
            <a:endParaRPr lang="en-US" sz="2400" dirty="0" smtClean="0">
              <a:solidFill>
                <a:schemeClr val="bg1">
                  <a:lumMod val="65000"/>
                </a:schemeClr>
              </a:solidFill>
              <a:latin typeface="Roboto Light" charset="0"/>
              <a:ea typeface="Roboto Light" charset="0"/>
              <a:cs typeface="Roboto Light" charset="0"/>
            </a:endParaRPr>
          </a:p>
          <a:p>
            <a:endParaRPr lang="en-US" sz="2400" dirty="0">
              <a:solidFill>
                <a:schemeClr val="bg1">
                  <a:lumMod val="65000"/>
                </a:schemeClr>
              </a:solidFill>
              <a:latin typeface="Roboto Light" charset="0"/>
              <a:ea typeface="Roboto Light" charset="0"/>
              <a:cs typeface="Roboto Light" charset="0"/>
            </a:endParaRPr>
          </a:p>
          <a:p>
            <a:r>
              <a:rPr lang="en-US" dirty="0">
                <a:solidFill>
                  <a:schemeClr val="bg1">
                    <a:lumMod val="65000"/>
                  </a:schemeClr>
                </a:solidFill>
                <a:latin typeface="FontAwesome" charset="0"/>
                <a:ea typeface="FontAwesome" charset="0"/>
                <a:cs typeface="FontAwesome" charset="0"/>
              </a:rPr>
              <a:t> </a:t>
            </a:r>
            <a:r>
              <a:rPr lang="en-US" sz="2400" dirty="0" err="1" smtClean="0">
                <a:solidFill>
                  <a:schemeClr val="bg1">
                    <a:lumMod val="65000"/>
                  </a:schemeClr>
                </a:solidFill>
                <a:latin typeface="Roboto Light" charset="0"/>
                <a:ea typeface="Roboto Light" charset="0"/>
                <a:cs typeface="Roboto Light" charset="0"/>
              </a:rPr>
              <a:t>Ontwikkeld</a:t>
            </a:r>
            <a:r>
              <a:rPr lang="en-US" sz="2400" dirty="0" smtClean="0">
                <a:solidFill>
                  <a:schemeClr val="bg1">
                    <a:lumMod val="65000"/>
                  </a:schemeClr>
                </a:solidFill>
                <a:latin typeface="Roboto Light" charset="0"/>
                <a:ea typeface="Roboto Light" charset="0"/>
                <a:cs typeface="Roboto Light" charset="0"/>
              </a:rPr>
              <a:t> </a:t>
            </a:r>
            <a:r>
              <a:rPr lang="en-US" sz="2400" dirty="0" err="1" smtClean="0">
                <a:solidFill>
                  <a:schemeClr val="bg1">
                    <a:lumMod val="65000"/>
                  </a:schemeClr>
                </a:solidFill>
                <a:latin typeface="Roboto Light" charset="0"/>
                <a:ea typeface="Roboto Light" charset="0"/>
                <a:cs typeface="Roboto Light" charset="0"/>
              </a:rPr>
              <a:t>hier</a:t>
            </a:r>
            <a:r>
              <a:rPr lang="en-US" sz="2400" dirty="0" smtClean="0">
                <a:solidFill>
                  <a:schemeClr val="bg1">
                    <a:lumMod val="65000"/>
                  </a:schemeClr>
                </a:solidFill>
                <a:latin typeface="Roboto Light" charset="0"/>
                <a:ea typeface="Roboto Light" charset="0"/>
                <a:cs typeface="Roboto Light" charset="0"/>
              </a:rPr>
              <a:t> </a:t>
            </a:r>
            <a:r>
              <a:rPr lang="en-US" sz="2400" dirty="0" err="1" smtClean="0">
                <a:solidFill>
                  <a:schemeClr val="bg1">
                    <a:lumMod val="65000"/>
                  </a:schemeClr>
                </a:solidFill>
                <a:latin typeface="Roboto Light" charset="0"/>
                <a:ea typeface="Roboto Light" charset="0"/>
                <a:cs typeface="Roboto Light" charset="0"/>
              </a:rPr>
              <a:t>aan</a:t>
            </a:r>
            <a:r>
              <a:rPr lang="en-US" sz="2400" dirty="0" smtClean="0">
                <a:solidFill>
                  <a:schemeClr val="bg1">
                    <a:lumMod val="65000"/>
                  </a:schemeClr>
                </a:solidFill>
                <a:latin typeface="Roboto Light" charset="0"/>
                <a:ea typeface="Roboto Light" charset="0"/>
                <a:cs typeface="Roboto Light" charset="0"/>
              </a:rPr>
              <a:t> het </a:t>
            </a:r>
            <a:r>
              <a:rPr lang="en-US" sz="2400" dirty="0" err="1" smtClean="0">
                <a:solidFill>
                  <a:schemeClr val="bg1">
                    <a:lumMod val="65000"/>
                  </a:schemeClr>
                </a:solidFill>
                <a:latin typeface="Roboto Light" charset="0"/>
                <a:ea typeface="Roboto Light" charset="0"/>
                <a:cs typeface="Roboto Light" charset="0"/>
              </a:rPr>
              <a:t>departement</a:t>
            </a:r>
            <a:endParaRPr lang="en-US" sz="2400" dirty="0" smtClean="0">
              <a:solidFill>
                <a:schemeClr val="bg1">
                  <a:lumMod val="65000"/>
                </a:schemeClr>
              </a:solidFill>
              <a:latin typeface="Roboto Light" charset="0"/>
              <a:ea typeface="Roboto Light" charset="0"/>
              <a:cs typeface="Roboto Light" charset="0"/>
            </a:endParaRPr>
          </a:p>
          <a:p>
            <a:endParaRPr lang="en-US" sz="2400" dirty="0">
              <a:solidFill>
                <a:schemeClr val="bg1">
                  <a:lumMod val="65000"/>
                </a:schemeClr>
              </a:solidFill>
              <a:latin typeface="Roboto Light" charset="0"/>
              <a:ea typeface="Roboto Light" charset="0"/>
              <a:cs typeface="Roboto Light" charset="0"/>
            </a:endParaRPr>
          </a:p>
          <a:p>
            <a:r>
              <a:rPr lang="en-US" dirty="0">
                <a:solidFill>
                  <a:schemeClr val="bg1">
                    <a:lumMod val="65000"/>
                  </a:schemeClr>
                </a:solidFill>
                <a:latin typeface="FontAwesome" charset="0"/>
                <a:ea typeface="FontAwesome" charset="0"/>
                <a:cs typeface="FontAwesome" charset="0"/>
              </a:rPr>
              <a:t> </a:t>
            </a:r>
            <a:r>
              <a:rPr lang="en-US" sz="2400" dirty="0" err="1" smtClean="0">
                <a:solidFill>
                  <a:schemeClr val="bg1">
                    <a:lumMod val="65000"/>
                  </a:schemeClr>
                </a:solidFill>
                <a:latin typeface="Roboto Light" charset="0"/>
                <a:ea typeface="Roboto Light" charset="0"/>
                <a:cs typeface="Roboto Light" charset="0"/>
              </a:rPr>
              <a:t>Kansen</a:t>
            </a:r>
            <a:r>
              <a:rPr lang="en-US" sz="2400" dirty="0" smtClean="0">
                <a:solidFill>
                  <a:schemeClr val="bg1">
                    <a:lumMod val="65000"/>
                  </a:schemeClr>
                </a:solidFill>
                <a:latin typeface="Roboto Light" charset="0"/>
                <a:ea typeface="Roboto Light" charset="0"/>
                <a:cs typeface="Roboto Light" charset="0"/>
              </a:rPr>
              <a:t> </a:t>
            </a:r>
            <a:r>
              <a:rPr lang="en-US" sz="2400" dirty="0" err="1" smtClean="0">
                <a:solidFill>
                  <a:schemeClr val="bg1">
                    <a:lumMod val="65000"/>
                  </a:schemeClr>
                </a:solidFill>
                <a:latin typeface="Roboto Light" charset="0"/>
                <a:ea typeface="Roboto Light" charset="0"/>
                <a:cs typeface="Roboto Light" charset="0"/>
              </a:rPr>
              <a:t>toevoegen</a:t>
            </a:r>
            <a:r>
              <a:rPr lang="en-US" sz="2400" dirty="0" smtClean="0">
                <a:solidFill>
                  <a:schemeClr val="bg1">
                    <a:lumMod val="65000"/>
                  </a:schemeClr>
                </a:solidFill>
                <a:latin typeface="Roboto Light" charset="0"/>
                <a:ea typeface="Roboto Light" charset="0"/>
                <a:cs typeface="Roboto Light" charset="0"/>
              </a:rPr>
              <a:t> </a:t>
            </a:r>
            <a:r>
              <a:rPr lang="en-US" sz="2400" dirty="0" err="1" smtClean="0">
                <a:solidFill>
                  <a:schemeClr val="bg1">
                    <a:lumMod val="65000"/>
                  </a:schemeClr>
                </a:solidFill>
                <a:latin typeface="Roboto Light" charset="0"/>
                <a:ea typeface="Roboto Light" charset="0"/>
                <a:cs typeface="Roboto Light" charset="0"/>
              </a:rPr>
              <a:t>aan</a:t>
            </a:r>
            <a:r>
              <a:rPr lang="en-US" sz="2400" dirty="0" smtClean="0">
                <a:solidFill>
                  <a:schemeClr val="bg1">
                    <a:lumMod val="65000"/>
                  </a:schemeClr>
                </a:solidFill>
                <a:latin typeface="Roboto Light" charset="0"/>
                <a:ea typeface="Roboto Light" charset="0"/>
                <a:cs typeface="Roboto Light" charset="0"/>
              </a:rPr>
              <a:t> </a:t>
            </a:r>
            <a:r>
              <a:rPr lang="en-US" sz="2400" dirty="0" err="1" smtClean="0">
                <a:solidFill>
                  <a:schemeClr val="bg1">
                    <a:lumMod val="65000"/>
                  </a:schemeClr>
                </a:solidFill>
                <a:latin typeface="Roboto Light" charset="0"/>
                <a:ea typeface="Roboto Light" charset="0"/>
                <a:cs typeface="Roboto Light" charset="0"/>
              </a:rPr>
              <a:t>feiten</a:t>
            </a:r>
            <a:endParaRPr lang="en-US" sz="2400" dirty="0" smtClean="0">
              <a:solidFill>
                <a:schemeClr val="bg1">
                  <a:lumMod val="65000"/>
                </a:schemeClr>
              </a:solidFill>
              <a:latin typeface="Roboto Light" charset="0"/>
              <a:ea typeface="Roboto Light" charset="0"/>
              <a:cs typeface="Roboto Light" charset="0"/>
            </a:endParaRPr>
          </a:p>
          <a:p>
            <a:endParaRPr lang="en-US" sz="2400" dirty="0">
              <a:solidFill>
                <a:schemeClr val="bg1">
                  <a:lumMod val="65000"/>
                </a:schemeClr>
              </a:solidFill>
              <a:latin typeface="Roboto Light" charset="0"/>
              <a:ea typeface="Roboto Light" charset="0"/>
              <a:cs typeface="Roboto Light" charset="0"/>
            </a:endParaRPr>
          </a:p>
          <a:p>
            <a:r>
              <a:rPr lang="en-US" dirty="0" smtClean="0">
                <a:solidFill>
                  <a:schemeClr val="bg1">
                    <a:lumMod val="65000"/>
                  </a:schemeClr>
                </a:solidFill>
                <a:latin typeface="FontAwesome" charset="0"/>
                <a:ea typeface="FontAwesome" charset="0"/>
                <a:cs typeface="FontAwesome" charset="0"/>
              </a:rPr>
              <a:t> </a:t>
            </a:r>
            <a:r>
              <a:rPr lang="en-US" sz="2400" dirty="0" err="1" smtClean="0">
                <a:solidFill>
                  <a:schemeClr val="bg1">
                    <a:lumMod val="65000"/>
                  </a:schemeClr>
                </a:solidFill>
                <a:latin typeface="Roboto Light" charset="0"/>
                <a:ea typeface="Roboto Light" charset="0"/>
                <a:cs typeface="Roboto Light" charset="0"/>
              </a:rPr>
              <a:t>ProbLog</a:t>
            </a:r>
            <a:r>
              <a:rPr lang="en-US" sz="2400" dirty="0" smtClean="0">
                <a:solidFill>
                  <a:schemeClr val="bg1">
                    <a:lumMod val="65000"/>
                  </a:schemeClr>
                </a:solidFill>
                <a:latin typeface="Roboto Light" charset="0"/>
                <a:ea typeface="Roboto Light" charset="0"/>
                <a:cs typeface="Roboto Light" charset="0"/>
              </a:rPr>
              <a:t> </a:t>
            </a:r>
            <a:r>
              <a:rPr lang="en-US" sz="2400" dirty="0" err="1" smtClean="0">
                <a:solidFill>
                  <a:schemeClr val="bg1">
                    <a:lumMod val="65000"/>
                  </a:schemeClr>
                </a:solidFill>
                <a:latin typeface="Roboto Light" charset="0"/>
                <a:ea typeface="Roboto Light" charset="0"/>
                <a:cs typeface="Roboto Light" charset="0"/>
              </a:rPr>
              <a:t>kan</a:t>
            </a:r>
            <a:r>
              <a:rPr lang="en-US" sz="2400" dirty="0" smtClean="0">
                <a:solidFill>
                  <a:schemeClr val="bg1">
                    <a:lumMod val="65000"/>
                  </a:schemeClr>
                </a:solidFill>
                <a:latin typeface="Roboto Light" charset="0"/>
                <a:ea typeface="Roboto Light" charset="0"/>
                <a:cs typeface="Roboto Light" charset="0"/>
              </a:rPr>
              <a:t> ‘</a:t>
            </a:r>
            <a:r>
              <a:rPr lang="en-US" sz="2400" dirty="0" err="1" smtClean="0">
                <a:solidFill>
                  <a:schemeClr val="bg1">
                    <a:lumMod val="65000"/>
                  </a:schemeClr>
                </a:solidFill>
                <a:latin typeface="Roboto Light" charset="0"/>
                <a:ea typeface="Roboto Light" charset="0"/>
                <a:cs typeface="Roboto Light" charset="0"/>
              </a:rPr>
              <a:t>leren</a:t>
            </a:r>
            <a:r>
              <a:rPr lang="en-US" sz="2400" dirty="0" smtClean="0">
                <a:solidFill>
                  <a:schemeClr val="bg1">
                    <a:lumMod val="65000"/>
                  </a:schemeClr>
                </a:solidFill>
                <a:latin typeface="Roboto Light" charset="0"/>
                <a:ea typeface="Roboto Light" charset="0"/>
                <a:cs typeface="Roboto Light" charset="0"/>
              </a:rPr>
              <a:t>’ </a:t>
            </a:r>
            <a:r>
              <a:rPr lang="en-US" sz="2400" dirty="0" err="1" smtClean="0">
                <a:solidFill>
                  <a:schemeClr val="bg1">
                    <a:lumMod val="65000"/>
                  </a:schemeClr>
                </a:solidFill>
                <a:latin typeface="Roboto Light" charset="0"/>
                <a:ea typeface="Roboto Light" charset="0"/>
                <a:cs typeface="Roboto Light" charset="0"/>
              </a:rPr>
              <a:t>uit</a:t>
            </a:r>
            <a:r>
              <a:rPr lang="en-US" sz="2400" dirty="0" smtClean="0">
                <a:solidFill>
                  <a:schemeClr val="bg1">
                    <a:lumMod val="65000"/>
                  </a:schemeClr>
                </a:solidFill>
                <a:latin typeface="Roboto Light" charset="0"/>
                <a:ea typeface="Roboto Light" charset="0"/>
                <a:cs typeface="Roboto Light" charset="0"/>
              </a:rPr>
              <a:t> </a:t>
            </a:r>
            <a:r>
              <a:rPr lang="en-US" sz="2400" dirty="0" err="1" smtClean="0">
                <a:solidFill>
                  <a:schemeClr val="bg1">
                    <a:lumMod val="65000"/>
                  </a:schemeClr>
                </a:solidFill>
                <a:latin typeface="Roboto Light" charset="0"/>
                <a:ea typeface="Roboto Light" charset="0"/>
                <a:cs typeface="Roboto Light" charset="0"/>
              </a:rPr>
              <a:t>bewijzen</a:t>
            </a:r>
            <a:r>
              <a:rPr lang="en-US" sz="2400" dirty="0" smtClean="0">
                <a:solidFill>
                  <a:schemeClr val="bg1">
                    <a:lumMod val="65000"/>
                  </a:schemeClr>
                </a:solidFill>
                <a:latin typeface="Roboto Light" charset="0"/>
                <a:ea typeface="Roboto Light" charset="0"/>
                <a:cs typeface="Roboto Light" charset="0"/>
              </a:rPr>
              <a:t> en </a:t>
            </a:r>
            <a:r>
              <a:rPr lang="en-US" sz="2400" dirty="0" err="1" smtClean="0">
                <a:solidFill>
                  <a:schemeClr val="bg1">
                    <a:lumMod val="65000"/>
                  </a:schemeClr>
                </a:solidFill>
                <a:latin typeface="Roboto Light" charset="0"/>
                <a:ea typeface="Roboto Light" charset="0"/>
                <a:cs typeface="Roboto Light" charset="0"/>
              </a:rPr>
              <a:t>feiten</a:t>
            </a:r>
            <a:endParaRPr lang="en-US" sz="2400" dirty="0" smtClean="0">
              <a:solidFill>
                <a:schemeClr val="bg1">
                  <a:lumMod val="65000"/>
                </a:schemeClr>
              </a:solidFill>
              <a:latin typeface="Roboto Light" charset="0"/>
              <a:ea typeface="Roboto Light" charset="0"/>
              <a:cs typeface="Roboto Light" charset="0"/>
            </a:endParaRPr>
          </a:p>
          <a:p>
            <a:endParaRPr lang="en-US" sz="2400" dirty="0">
              <a:solidFill>
                <a:schemeClr val="bg1">
                  <a:lumMod val="65000"/>
                </a:schemeClr>
              </a:solidFill>
              <a:latin typeface="Roboto Light" charset="0"/>
              <a:ea typeface="Roboto Light" charset="0"/>
              <a:cs typeface="Roboto Light" charset="0"/>
            </a:endParaRPr>
          </a:p>
          <a:p>
            <a:r>
              <a:rPr lang="en-US" sz="2400" dirty="0">
                <a:solidFill>
                  <a:schemeClr val="bg1">
                    <a:lumMod val="65000"/>
                  </a:schemeClr>
                </a:solidFill>
                <a:latin typeface="FontAwesome" charset="0"/>
                <a:ea typeface="FontAwesome" charset="0"/>
                <a:cs typeface="FontAwesome" charset="0"/>
              </a:rPr>
              <a:t> </a:t>
            </a:r>
            <a:r>
              <a:rPr lang="en-US" sz="2400" dirty="0" err="1" smtClean="0">
                <a:solidFill>
                  <a:schemeClr val="bg1">
                    <a:lumMod val="65000"/>
                  </a:schemeClr>
                </a:solidFill>
                <a:latin typeface="Roboto Light" charset="0"/>
                <a:ea typeface="Roboto Light" charset="0"/>
                <a:cs typeface="Roboto Light" charset="0"/>
              </a:rPr>
              <a:t>Nieuwere</a:t>
            </a:r>
            <a:r>
              <a:rPr lang="en-US" sz="2400" dirty="0" smtClean="0">
                <a:solidFill>
                  <a:schemeClr val="bg1">
                    <a:lumMod val="65000"/>
                  </a:schemeClr>
                </a:solidFill>
                <a:latin typeface="Roboto Light" charset="0"/>
                <a:ea typeface="Roboto Light" charset="0"/>
                <a:cs typeface="Roboto Light" charset="0"/>
              </a:rPr>
              <a:t> </a:t>
            </a:r>
            <a:r>
              <a:rPr lang="en-US" sz="2400" dirty="0" err="1" smtClean="0">
                <a:solidFill>
                  <a:schemeClr val="bg1">
                    <a:lumMod val="65000"/>
                  </a:schemeClr>
                </a:solidFill>
                <a:latin typeface="Roboto Light" charset="0"/>
                <a:ea typeface="Roboto Light" charset="0"/>
                <a:cs typeface="Roboto Light" charset="0"/>
              </a:rPr>
              <a:t>versie</a:t>
            </a:r>
            <a:r>
              <a:rPr lang="en-US" sz="2400" dirty="0" smtClean="0">
                <a:solidFill>
                  <a:schemeClr val="bg1">
                    <a:lumMod val="65000"/>
                  </a:schemeClr>
                </a:solidFill>
                <a:latin typeface="Roboto Light" charset="0"/>
                <a:ea typeface="Roboto Light" charset="0"/>
                <a:cs typeface="Roboto Light" charset="0"/>
              </a:rPr>
              <a:t> (ProbLog2) </a:t>
            </a:r>
            <a:r>
              <a:rPr lang="en-US" sz="2400" dirty="0" err="1" smtClean="0">
                <a:solidFill>
                  <a:schemeClr val="bg1">
                    <a:lumMod val="65000"/>
                  </a:schemeClr>
                </a:solidFill>
                <a:latin typeface="Roboto Light" charset="0"/>
                <a:ea typeface="Roboto Light" charset="0"/>
                <a:cs typeface="Roboto Light" charset="0"/>
              </a:rPr>
              <a:t>beter</a:t>
            </a:r>
            <a:r>
              <a:rPr lang="en-US" sz="2400" dirty="0" smtClean="0">
                <a:solidFill>
                  <a:schemeClr val="bg1">
                    <a:lumMod val="65000"/>
                  </a:schemeClr>
                </a:solidFill>
                <a:latin typeface="Roboto Light" charset="0"/>
                <a:ea typeface="Roboto Light" charset="0"/>
                <a:cs typeface="Roboto Light" charset="0"/>
              </a:rPr>
              <a:t> </a:t>
            </a:r>
            <a:r>
              <a:rPr lang="en-US" sz="2400" dirty="0" err="1" smtClean="0">
                <a:solidFill>
                  <a:schemeClr val="bg1">
                    <a:lumMod val="65000"/>
                  </a:schemeClr>
                </a:solidFill>
                <a:latin typeface="Roboto Light" charset="0"/>
                <a:ea typeface="Roboto Light" charset="0"/>
                <a:cs typeface="Roboto Light" charset="0"/>
              </a:rPr>
              <a:t>dan</a:t>
            </a:r>
            <a:r>
              <a:rPr lang="en-US" sz="2400" dirty="0" smtClean="0">
                <a:solidFill>
                  <a:schemeClr val="bg1">
                    <a:lumMod val="65000"/>
                  </a:schemeClr>
                </a:solidFill>
                <a:latin typeface="Roboto Light" charset="0"/>
                <a:ea typeface="Roboto Light" charset="0"/>
                <a:cs typeface="Roboto Light" charset="0"/>
              </a:rPr>
              <a:t> </a:t>
            </a:r>
            <a:r>
              <a:rPr lang="en-US" sz="2400" dirty="0" err="1" smtClean="0">
                <a:solidFill>
                  <a:schemeClr val="bg1">
                    <a:lumMod val="65000"/>
                  </a:schemeClr>
                </a:solidFill>
                <a:latin typeface="Roboto Light" charset="0"/>
                <a:ea typeface="Roboto Light" charset="0"/>
                <a:cs typeface="Roboto Light" charset="0"/>
              </a:rPr>
              <a:t>alle</a:t>
            </a:r>
            <a:r>
              <a:rPr lang="en-US" sz="2400" dirty="0" smtClean="0">
                <a:solidFill>
                  <a:schemeClr val="bg1">
                    <a:lumMod val="65000"/>
                  </a:schemeClr>
                </a:solidFill>
                <a:latin typeface="Roboto Light" charset="0"/>
                <a:ea typeface="Roboto Light" charset="0"/>
                <a:cs typeface="Roboto Light" charset="0"/>
              </a:rPr>
              <a:t> </a:t>
            </a:r>
            <a:r>
              <a:rPr lang="en-US" sz="2400" dirty="0" err="1" smtClean="0">
                <a:solidFill>
                  <a:schemeClr val="bg1">
                    <a:lumMod val="65000"/>
                  </a:schemeClr>
                </a:solidFill>
                <a:latin typeface="Roboto Light" charset="0"/>
                <a:ea typeface="Roboto Light" charset="0"/>
                <a:cs typeface="Roboto Light" charset="0"/>
              </a:rPr>
              <a:t>voorgangers</a:t>
            </a:r>
            <a:r>
              <a:rPr lang="en-US" sz="2400" dirty="0" smtClean="0">
                <a:solidFill>
                  <a:schemeClr val="bg1">
                    <a:lumMod val="65000"/>
                  </a:schemeClr>
                </a:solidFill>
                <a:latin typeface="Roboto Light" charset="0"/>
                <a:ea typeface="Roboto Light" charset="0"/>
                <a:cs typeface="Roboto Light" charset="0"/>
              </a:rPr>
              <a:t> en </a:t>
            </a:r>
            <a:r>
              <a:rPr lang="en-US" sz="2400" dirty="0" err="1" smtClean="0">
                <a:solidFill>
                  <a:schemeClr val="bg1">
                    <a:lumMod val="65000"/>
                  </a:schemeClr>
                </a:solidFill>
                <a:latin typeface="Roboto Light" charset="0"/>
                <a:ea typeface="Roboto Light" charset="0"/>
                <a:cs typeface="Roboto Light" charset="0"/>
              </a:rPr>
              <a:t>alternatieven</a:t>
            </a:r>
            <a:endParaRPr lang="en-US" sz="2400" dirty="0" smtClean="0">
              <a:solidFill>
                <a:schemeClr val="bg1">
                  <a:lumMod val="65000"/>
                </a:schemeClr>
              </a:solidFill>
              <a:latin typeface="Roboto Light" charset="0"/>
              <a:ea typeface="Roboto Light" charset="0"/>
              <a:cs typeface="Roboto Light" charset="0"/>
            </a:endParaRPr>
          </a:p>
          <a:p>
            <a:endParaRPr lang="en-US" sz="2400" dirty="0" smtClean="0">
              <a:solidFill>
                <a:schemeClr val="bg1">
                  <a:lumMod val="65000"/>
                </a:schemeClr>
              </a:solidFill>
              <a:latin typeface="Roboto Light" charset="0"/>
              <a:ea typeface="Roboto Light" charset="0"/>
              <a:cs typeface="Roboto Light" charset="0"/>
            </a:endParaRPr>
          </a:p>
          <a:p>
            <a:endParaRPr lang="en-US" sz="2400" dirty="0">
              <a:solidFill>
                <a:schemeClr val="bg1">
                  <a:lumMod val="65000"/>
                </a:schemeClr>
              </a:solidFill>
              <a:latin typeface="Roboto Light" charset="0"/>
              <a:ea typeface="Roboto Light" charset="0"/>
              <a:cs typeface="Roboto Light" charset="0"/>
            </a:endParaRPr>
          </a:p>
        </p:txBody>
      </p:sp>
      <p:sp>
        <p:nvSpPr>
          <p:cNvPr id="6" name="Rectangle 5"/>
          <p:cNvSpPr/>
          <p:nvPr/>
        </p:nvSpPr>
        <p:spPr>
          <a:xfrm>
            <a:off x="526941" y="6167239"/>
            <a:ext cx="4636334" cy="338554"/>
          </a:xfrm>
          <a:prstGeom prst="rect">
            <a:avLst/>
          </a:prstGeom>
        </p:spPr>
        <p:txBody>
          <a:bodyPr wrap="none">
            <a:spAutoFit/>
          </a:bodyPr>
          <a:lstStyle/>
          <a:p>
            <a:r>
              <a:rPr lang="en-US" sz="1600" i="1" dirty="0">
                <a:solidFill>
                  <a:schemeClr val="accent3"/>
                </a:solidFill>
                <a:latin typeface="Roboto Light" charset="0"/>
                <a:ea typeface="Roboto Light" charset="0"/>
                <a:cs typeface="Roboto Light" charset="0"/>
              </a:rPr>
              <a:t>Meer info op: https://</a:t>
            </a:r>
            <a:r>
              <a:rPr lang="en-US" sz="1600" i="1" dirty="0" err="1">
                <a:solidFill>
                  <a:schemeClr val="accent3"/>
                </a:solidFill>
                <a:latin typeface="Roboto Light" charset="0"/>
                <a:ea typeface="Roboto Light" charset="0"/>
                <a:cs typeface="Roboto Light" charset="0"/>
              </a:rPr>
              <a:t>dtai.cs.kuleuven.be</a:t>
            </a:r>
            <a:r>
              <a:rPr lang="en-US" sz="1600" i="1" dirty="0">
                <a:solidFill>
                  <a:schemeClr val="accent3"/>
                </a:solidFill>
                <a:latin typeface="Roboto Light" charset="0"/>
                <a:ea typeface="Roboto Light" charset="0"/>
                <a:cs typeface="Roboto Light" charset="0"/>
              </a:rPr>
              <a:t>/</a:t>
            </a:r>
            <a:r>
              <a:rPr lang="en-US" sz="1600" i="1" dirty="0" err="1">
                <a:solidFill>
                  <a:schemeClr val="accent3"/>
                </a:solidFill>
                <a:latin typeface="Roboto Light" charset="0"/>
                <a:ea typeface="Roboto Light" charset="0"/>
                <a:cs typeface="Roboto Light" charset="0"/>
              </a:rPr>
              <a:t>problog</a:t>
            </a:r>
            <a:r>
              <a:rPr lang="en-US" sz="1600" i="1" dirty="0" smtClean="0">
                <a:solidFill>
                  <a:schemeClr val="accent3"/>
                </a:solidFill>
                <a:latin typeface="Roboto Light" charset="0"/>
                <a:ea typeface="Roboto Light" charset="0"/>
                <a:cs typeface="Roboto Light" charset="0"/>
              </a:rPr>
              <a:t>/</a:t>
            </a:r>
          </a:p>
        </p:txBody>
      </p:sp>
    </p:spTree>
    <p:extLst>
      <p:ext uri="{BB962C8B-B14F-4D97-AF65-F5344CB8AC3E}">
        <p14:creationId xmlns:p14="http://schemas.microsoft.com/office/powerpoint/2010/main" val="1386099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ProbLog</a:t>
            </a:r>
            <a:r>
              <a:rPr lang="en-US" dirty="0" smtClean="0"/>
              <a:t> – </a:t>
            </a:r>
            <a:r>
              <a:rPr lang="en-US" dirty="0" err="1" smtClean="0"/>
              <a:t>Vergelijking</a:t>
            </a:r>
            <a:endParaRPr lang="en-US" dirty="0"/>
          </a:p>
        </p:txBody>
      </p:sp>
      <p:sp>
        <p:nvSpPr>
          <p:cNvPr id="3" name="Slide Number Placeholder 2"/>
          <p:cNvSpPr>
            <a:spLocks noGrp="1"/>
          </p:cNvSpPr>
          <p:nvPr>
            <p:ph type="sldNum" sz="quarter" idx="4"/>
          </p:nvPr>
        </p:nvSpPr>
        <p:spPr/>
        <p:txBody>
          <a:bodyPr/>
          <a:lstStyle/>
          <a:p>
            <a:fld id="{936C95AE-7298-45E1-9514-94AFF5BED89B}" type="slidenum">
              <a:rPr lang="en-US" smtClean="0"/>
              <a:pPr/>
              <a:t>21</a:t>
            </a:fld>
            <a:endParaRPr lang="en-US" dirty="0"/>
          </a:p>
        </p:txBody>
      </p:sp>
      <p:pic>
        <p:nvPicPr>
          <p:cNvPr id="4" name="Picture 3"/>
          <p:cNvPicPr>
            <a:picLocks noChangeAspect="1"/>
          </p:cNvPicPr>
          <p:nvPr/>
        </p:nvPicPr>
        <p:blipFill>
          <a:blip r:embed="rId3">
            <a:clrChange>
              <a:clrFrom>
                <a:srgbClr val="FFFFFF"/>
              </a:clrFrom>
              <a:clrTo>
                <a:srgbClr val="FFFFFF">
                  <a:alpha val="0"/>
                </a:srgbClr>
              </a:clrTo>
            </a:clrChange>
          </a:blip>
          <a:stretch>
            <a:fillRect/>
          </a:stretch>
        </p:blipFill>
        <p:spPr>
          <a:xfrm>
            <a:off x="526941" y="1845297"/>
            <a:ext cx="10750659" cy="4244708"/>
          </a:xfrm>
          <a:prstGeom prst="rect">
            <a:avLst/>
          </a:prstGeom>
        </p:spPr>
      </p:pic>
    </p:spTree>
    <p:extLst>
      <p:ext uri="{BB962C8B-B14F-4D97-AF65-F5344CB8AC3E}">
        <p14:creationId xmlns:p14="http://schemas.microsoft.com/office/powerpoint/2010/main" val="25700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ProbLog</a:t>
            </a:r>
            <a:r>
              <a:rPr lang="en-US" dirty="0" smtClean="0"/>
              <a:t> – </a:t>
            </a:r>
            <a:r>
              <a:rPr lang="en-US" dirty="0" err="1" smtClean="0"/>
              <a:t>Vergelijking</a:t>
            </a:r>
            <a:endParaRPr lang="en-US" dirty="0"/>
          </a:p>
        </p:txBody>
      </p:sp>
      <p:sp>
        <p:nvSpPr>
          <p:cNvPr id="3" name="Slide Number Placeholder 2"/>
          <p:cNvSpPr>
            <a:spLocks noGrp="1"/>
          </p:cNvSpPr>
          <p:nvPr>
            <p:ph type="sldNum" sz="quarter" idx="4"/>
          </p:nvPr>
        </p:nvSpPr>
        <p:spPr/>
        <p:txBody>
          <a:bodyPr/>
          <a:lstStyle/>
          <a:p>
            <a:fld id="{936C95AE-7298-45E1-9514-94AFF5BED89B}" type="slidenum">
              <a:rPr lang="en-US" smtClean="0"/>
              <a:pPr/>
              <a:t>22</a:t>
            </a:fld>
            <a:endParaRPr lang="en-US" dirty="0"/>
          </a:p>
        </p:txBody>
      </p:sp>
      <p:sp>
        <p:nvSpPr>
          <p:cNvPr id="5" name="Rectangle 4"/>
          <p:cNvSpPr/>
          <p:nvPr/>
        </p:nvSpPr>
        <p:spPr>
          <a:xfrm>
            <a:off x="605665" y="3187234"/>
            <a:ext cx="7541294" cy="649661"/>
          </a:xfrm>
          <a:prstGeom prst="rect">
            <a:avLst/>
          </a:prstGeom>
          <a:solidFill>
            <a:schemeClr val="bg1"/>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2400" dirty="0" err="1">
                <a:solidFill>
                  <a:schemeClr val="bg1">
                    <a:lumMod val="65000"/>
                  </a:schemeClr>
                </a:solidFill>
                <a:latin typeface="Andale Mono" charset="0"/>
                <a:ea typeface="Andale Mono" charset="0"/>
                <a:cs typeface="Andale Mono" charset="0"/>
              </a:rPr>
              <a:t>smokes</a:t>
            </a:r>
            <a:r>
              <a:rPr lang="nl-NL" sz="2400" dirty="0">
                <a:solidFill>
                  <a:schemeClr val="bg1">
                    <a:lumMod val="65000"/>
                  </a:schemeClr>
                </a:solidFill>
                <a:latin typeface="Andale Mono" charset="0"/>
                <a:ea typeface="Andale Mono" charset="0"/>
                <a:cs typeface="Andale Mono" charset="0"/>
              </a:rPr>
              <a:t>(X) :- </a:t>
            </a:r>
            <a:r>
              <a:rPr lang="nl-NL" sz="2400" dirty="0" err="1">
                <a:solidFill>
                  <a:schemeClr val="bg1">
                    <a:lumMod val="65000"/>
                  </a:schemeClr>
                </a:solidFill>
                <a:latin typeface="Andale Mono" charset="0"/>
                <a:ea typeface="Andale Mono" charset="0"/>
                <a:cs typeface="Andale Mono" charset="0"/>
              </a:rPr>
              <a:t>smokes</a:t>
            </a:r>
            <a:r>
              <a:rPr lang="nl-NL" sz="2400" dirty="0">
                <a:solidFill>
                  <a:schemeClr val="bg1">
                    <a:lumMod val="65000"/>
                  </a:schemeClr>
                </a:solidFill>
                <a:latin typeface="Andale Mono" charset="0"/>
                <a:ea typeface="Andale Mono" charset="0"/>
                <a:cs typeface="Andale Mono" charset="0"/>
              </a:rPr>
              <a:t>(Y), </a:t>
            </a:r>
            <a:r>
              <a:rPr lang="nl-NL" sz="2400" dirty="0" err="1">
                <a:solidFill>
                  <a:schemeClr val="bg1">
                    <a:lumMod val="65000"/>
                  </a:schemeClr>
                </a:solidFill>
                <a:latin typeface="Andale Mono" charset="0"/>
                <a:ea typeface="Andale Mono" charset="0"/>
                <a:cs typeface="Andale Mono" charset="0"/>
              </a:rPr>
              <a:t>influences</a:t>
            </a:r>
            <a:r>
              <a:rPr lang="nl-NL" sz="2400" dirty="0">
                <a:solidFill>
                  <a:schemeClr val="bg1">
                    <a:lumMod val="65000"/>
                  </a:schemeClr>
                </a:solidFill>
                <a:latin typeface="Andale Mono" charset="0"/>
                <a:ea typeface="Andale Mono" charset="0"/>
                <a:cs typeface="Andale Mono" charset="0"/>
              </a:rPr>
              <a:t>(Y,X). </a:t>
            </a:r>
            <a:endParaRPr lang="en-US" sz="2400" dirty="0">
              <a:solidFill>
                <a:schemeClr val="bg1">
                  <a:lumMod val="65000"/>
                </a:schemeClr>
              </a:solidFill>
              <a:latin typeface="Andale Mono" charset="0"/>
              <a:ea typeface="Andale Mono" charset="0"/>
              <a:cs typeface="Andale Mono" charset="0"/>
            </a:endParaRPr>
          </a:p>
        </p:txBody>
      </p:sp>
      <p:sp>
        <p:nvSpPr>
          <p:cNvPr id="6" name="Rectangle 5"/>
          <p:cNvSpPr/>
          <p:nvPr/>
        </p:nvSpPr>
        <p:spPr>
          <a:xfrm>
            <a:off x="605665" y="4630551"/>
            <a:ext cx="7541294" cy="797570"/>
          </a:xfrm>
          <a:prstGeom prst="rect">
            <a:avLst/>
          </a:prstGeom>
          <a:solidFill>
            <a:schemeClr val="bg1"/>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2400" dirty="0">
                <a:solidFill>
                  <a:schemeClr val="bg1">
                    <a:lumMod val="65000"/>
                  </a:schemeClr>
                </a:solidFill>
                <a:latin typeface="Andale Mono" charset="0"/>
                <a:ea typeface="Andale Mono" charset="0"/>
                <a:cs typeface="Andale Mono" charset="0"/>
              </a:rPr>
              <a:t>alarm :- </a:t>
            </a:r>
            <a:r>
              <a:rPr lang="nl-NL" sz="2400" dirty="0" err="1">
                <a:solidFill>
                  <a:schemeClr val="bg1">
                    <a:lumMod val="65000"/>
                  </a:schemeClr>
                </a:solidFill>
                <a:latin typeface="Andale Mono" charset="0"/>
                <a:ea typeface="Andale Mono" charset="0"/>
                <a:cs typeface="Andale Mono" charset="0"/>
              </a:rPr>
              <a:t>burglary</a:t>
            </a:r>
            <a:r>
              <a:rPr lang="nl-NL" sz="2400" dirty="0">
                <a:solidFill>
                  <a:schemeClr val="bg1">
                    <a:lumMod val="65000"/>
                  </a:schemeClr>
                </a:solidFill>
                <a:latin typeface="Andale Mono" charset="0"/>
                <a:ea typeface="Andale Mono" charset="0"/>
                <a:cs typeface="Andale Mono" charset="0"/>
              </a:rPr>
              <a:t>, </a:t>
            </a:r>
            <a:endParaRPr lang="nl-NL" sz="2400" dirty="0" smtClean="0">
              <a:solidFill>
                <a:schemeClr val="bg1">
                  <a:lumMod val="65000"/>
                </a:schemeClr>
              </a:solidFill>
              <a:latin typeface="Andale Mono" charset="0"/>
              <a:ea typeface="Andale Mono" charset="0"/>
              <a:cs typeface="Andale Mono" charset="0"/>
            </a:endParaRPr>
          </a:p>
          <a:p>
            <a:r>
              <a:rPr lang="nl-NL" sz="2400" dirty="0" smtClean="0">
                <a:solidFill>
                  <a:schemeClr val="bg1">
                    <a:lumMod val="65000"/>
                  </a:schemeClr>
                </a:solidFill>
                <a:latin typeface="Andale Mono" charset="0"/>
                <a:ea typeface="Andale Mono" charset="0"/>
                <a:cs typeface="Andale Mono" charset="0"/>
              </a:rPr>
              <a:t>alarm </a:t>
            </a:r>
            <a:r>
              <a:rPr lang="nl-NL" sz="2400" dirty="0">
                <a:solidFill>
                  <a:schemeClr val="bg1">
                    <a:lumMod val="65000"/>
                  </a:schemeClr>
                </a:solidFill>
                <a:latin typeface="Andale Mono" charset="0"/>
                <a:ea typeface="Andale Mono" charset="0"/>
                <a:cs typeface="Andale Mono" charset="0"/>
              </a:rPr>
              <a:t>:- </a:t>
            </a:r>
            <a:r>
              <a:rPr lang="nl-NL" sz="2400" dirty="0" err="1">
                <a:solidFill>
                  <a:schemeClr val="bg1">
                    <a:lumMod val="65000"/>
                  </a:schemeClr>
                </a:solidFill>
                <a:latin typeface="Andale Mono" charset="0"/>
                <a:ea typeface="Andale Mono" charset="0"/>
                <a:cs typeface="Andale Mono" charset="0"/>
              </a:rPr>
              <a:t>earthquake</a:t>
            </a:r>
            <a:r>
              <a:rPr lang="nl-NL" sz="2400" dirty="0">
                <a:solidFill>
                  <a:schemeClr val="bg1">
                    <a:lumMod val="65000"/>
                  </a:schemeClr>
                </a:solidFill>
                <a:latin typeface="Andale Mono" charset="0"/>
                <a:ea typeface="Andale Mono" charset="0"/>
                <a:cs typeface="Andale Mono" charset="0"/>
              </a:rPr>
              <a:t>.</a:t>
            </a:r>
            <a:endParaRPr lang="en-US" sz="2400" dirty="0">
              <a:solidFill>
                <a:schemeClr val="bg1">
                  <a:lumMod val="65000"/>
                </a:schemeClr>
              </a:solidFill>
              <a:latin typeface="Andale Mono" charset="0"/>
              <a:ea typeface="Andale Mono" charset="0"/>
              <a:cs typeface="Andale Mono" charset="0"/>
            </a:endParaRPr>
          </a:p>
        </p:txBody>
      </p:sp>
      <p:sp>
        <p:nvSpPr>
          <p:cNvPr id="7" name="Rectangle 6"/>
          <p:cNvSpPr/>
          <p:nvPr/>
        </p:nvSpPr>
        <p:spPr>
          <a:xfrm>
            <a:off x="526941" y="2713169"/>
            <a:ext cx="3961277" cy="400110"/>
          </a:xfrm>
          <a:prstGeom prst="rect">
            <a:avLst/>
          </a:prstGeom>
        </p:spPr>
        <p:txBody>
          <a:bodyPr wrap="none">
            <a:spAutoFit/>
          </a:bodyPr>
          <a:lstStyle/>
          <a:p>
            <a:r>
              <a:rPr lang="en-US" sz="2000" dirty="0" err="1" smtClean="0">
                <a:solidFill>
                  <a:schemeClr val="bg1">
                    <a:lumMod val="65000"/>
                  </a:schemeClr>
                </a:solidFill>
                <a:latin typeface="Roboto Light" charset="0"/>
                <a:ea typeface="Roboto Light" charset="0"/>
                <a:cs typeface="Roboto Light" charset="0"/>
              </a:rPr>
              <a:t>Voorbeeld</a:t>
            </a:r>
            <a:r>
              <a:rPr lang="en-US" sz="2000" dirty="0" smtClean="0">
                <a:solidFill>
                  <a:schemeClr val="bg1">
                    <a:lumMod val="65000"/>
                  </a:schemeClr>
                </a:solidFill>
                <a:latin typeface="Roboto Light" charset="0"/>
                <a:ea typeface="Roboto Light" charset="0"/>
                <a:cs typeface="Roboto Light" charset="0"/>
              </a:rPr>
              <a:t> van </a:t>
            </a:r>
            <a:r>
              <a:rPr lang="en-US" sz="2000" dirty="0" err="1" smtClean="0">
                <a:solidFill>
                  <a:schemeClr val="bg1">
                    <a:lumMod val="65000"/>
                  </a:schemeClr>
                </a:solidFill>
                <a:latin typeface="Roboto Light" charset="0"/>
                <a:ea typeface="Roboto Light" charset="0"/>
                <a:cs typeface="Roboto Light" charset="0"/>
              </a:rPr>
              <a:t>een</a:t>
            </a:r>
            <a:r>
              <a:rPr lang="en-US" sz="2000" dirty="0" smtClean="0">
                <a:solidFill>
                  <a:schemeClr val="bg1">
                    <a:lumMod val="65000"/>
                  </a:schemeClr>
                </a:solidFill>
                <a:latin typeface="Roboto Light" charset="0"/>
                <a:ea typeface="Roboto Light" charset="0"/>
                <a:cs typeface="Roboto Light" charset="0"/>
              </a:rPr>
              <a:t> </a:t>
            </a:r>
            <a:r>
              <a:rPr lang="en-US" sz="2000" dirty="0" err="1" smtClean="0">
                <a:solidFill>
                  <a:schemeClr val="bg1">
                    <a:lumMod val="65000"/>
                  </a:schemeClr>
                </a:solidFill>
                <a:latin typeface="Roboto Light" charset="0"/>
                <a:ea typeface="Roboto Light" charset="0"/>
                <a:cs typeface="Roboto Light" charset="0"/>
              </a:rPr>
              <a:t>cyclische</a:t>
            </a:r>
            <a:r>
              <a:rPr lang="en-US" sz="2000" dirty="0" smtClean="0">
                <a:solidFill>
                  <a:schemeClr val="bg1">
                    <a:lumMod val="65000"/>
                  </a:schemeClr>
                </a:solidFill>
                <a:latin typeface="Roboto Light" charset="0"/>
                <a:ea typeface="Roboto Light" charset="0"/>
                <a:cs typeface="Roboto Light" charset="0"/>
              </a:rPr>
              <a:t> regel</a:t>
            </a:r>
            <a:endParaRPr lang="en-US" sz="2000" dirty="0">
              <a:solidFill>
                <a:schemeClr val="bg1">
                  <a:lumMod val="65000"/>
                </a:schemeClr>
              </a:solidFill>
              <a:latin typeface="Roboto Light" charset="0"/>
              <a:ea typeface="Roboto Light" charset="0"/>
              <a:cs typeface="Roboto Light" charset="0"/>
            </a:endParaRPr>
          </a:p>
        </p:txBody>
      </p:sp>
      <p:sp>
        <p:nvSpPr>
          <p:cNvPr id="8" name="Rectangle 7"/>
          <p:cNvSpPr/>
          <p:nvPr/>
        </p:nvSpPr>
        <p:spPr>
          <a:xfrm>
            <a:off x="526941" y="4212511"/>
            <a:ext cx="4166975" cy="400110"/>
          </a:xfrm>
          <a:prstGeom prst="rect">
            <a:avLst/>
          </a:prstGeom>
        </p:spPr>
        <p:txBody>
          <a:bodyPr wrap="none">
            <a:spAutoFit/>
          </a:bodyPr>
          <a:lstStyle/>
          <a:p>
            <a:r>
              <a:rPr lang="en-US" sz="2000" dirty="0" err="1" smtClean="0">
                <a:solidFill>
                  <a:schemeClr val="bg1">
                    <a:lumMod val="65000"/>
                  </a:schemeClr>
                </a:solidFill>
                <a:latin typeface="Roboto Light" charset="0"/>
                <a:ea typeface="Roboto Light" charset="0"/>
                <a:cs typeface="Roboto Light" charset="0"/>
              </a:rPr>
              <a:t>Voorbeeld</a:t>
            </a:r>
            <a:r>
              <a:rPr lang="en-US" sz="2000" dirty="0" smtClean="0">
                <a:solidFill>
                  <a:schemeClr val="bg1">
                    <a:lumMod val="65000"/>
                  </a:schemeClr>
                </a:solidFill>
                <a:latin typeface="Roboto Light" charset="0"/>
                <a:ea typeface="Roboto Light" charset="0"/>
                <a:cs typeface="Roboto Light" charset="0"/>
              </a:rPr>
              <a:t> van </a:t>
            </a:r>
            <a:r>
              <a:rPr lang="en-US" sz="2000" dirty="0" err="1" smtClean="0">
                <a:solidFill>
                  <a:schemeClr val="bg1">
                    <a:lumMod val="65000"/>
                  </a:schemeClr>
                </a:solidFill>
                <a:latin typeface="Roboto Light" charset="0"/>
                <a:ea typeface="Roboto Light" charset="0"/>
                <a:cs typeface="Roboto Light" charset="0"/>
              </a:rPr>
              <a:t>overlappende</a:t>
            </a:r>
            <a:r>
              <a:rPr lang="en-US" sz="2000" dirty="0" smtClean="0">
                <a:solidFill>
                  <a:schemeClr val="bg1">
                    <a:lumMod val="65000"/>
                  </a:schemeClr>
                </a:solidFill>
                <a:latin typeface="Roboto Light" charset="0"/>
                <a:ea typeface="Roboto Light" charset="0"/>
                <a:cs typeface="Roboto Light" charset="0"/>
              </a:rPr>
              <a:t> bodies</a:t>
            </a:r>
            <a:endParaRPr lang="en-US" sz="2000" dirty="0">
              <a:solidFill>
                <a:schemeClr val="bg1">
                  <a:lumMod val="65000"/>
                </a:schemeClr>
              </a:solidFill>
              <a:latin typeface="Roboto Light" charset="0"/>
              <a:ea typeface="Roboto Light" charset="0"/>
              <a:cs typeface="Roboto Light" charset="0"/>
            </a:endParaRPr>
          </a:p>
        </p:txBody>
      </p:sp>
    </p:spTree>
    <p:extLst>
      <p:ext uri="{BB962C8B-B14F-4D97-AF65-F5344CB8AC3E}">
        <p14:creationId xmlns:p14="http://schemas.microsoft.com/office/powerpoint/2010/main" val="19842100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ProbLog</a:t>
            </a:r>
            <a:r>
              <a:rPr lang="en-US" dirty="0" smtClean="0"/>
              <a:t> – </a:t>
            </a:r>
            <a:r>
              <a:rPr lang="en-US" dirty="0" err="1" smtClean="0"/>
              <a:t>Voorbeeld</a:t>
            </a:r>
            <a:endParaRPr lang="en-US" dirty="0"/>
          </a:p>
        </p:txBody>
      </p:sp>
      <p:sp>
        <p:nvSpPr>
          <p:cNvPr id="3" name="Slide Number Placeholder 2"/>
          <p:cNvSpPr>
            <a:spLocks noGrp="1"/>
          </p:cNvSpPr>
          <p:nvPr>
            <p:ph type="sldNum" sz="quarter" idx="4"/>
          </p:nvPr>
        </p:nvSpPr>
        <p:spPr/>
        <p:txBody>
          <a:bodyPr/>
          <a:lstStyle/>
          <a:p>
            <a:fld id="{936C95AE-7298-45E1-9514-94AFF5BED89B}" type="slidenum">
              <a:rPr lang="en-US" smtClean="0"/>
              <a:pPr/>
              <a:t>23</a:t>
            </a:fld>
            <a:endParaRPr lang="en-US" dirty="0"/>
          </a:p>
        </p:txBody>
      </p:sp>
      <p:pic>
        <p:nvPicPr>
          <p:cNvPr id="5" name="Picture 4"/>
          <p:cNvPicPr/>
          <p:nvPr/>
        </p:nvPicPr>
        <p:blipFill>
          <a:blip r:embed="rId2"/>
          <a:stretch>
            <a:fillRect/>
          </a:stretch>
        </p:blipFill>
        <p:spPr>
          <a:xfrm>
            <a:off x="35858" y="1837148"/>
            <a:ext cx="10219765" cy="4939553"/>
          </a:xfrm>
          <a:prstGeom prst="rect">
            <a:avLst/>
          </a:prstGeom>
        </p:spPr>
      </p:pic>
    </p:spTree>
    <p:extLst>
      <p:ext uri="{BB962C8B-B14F-4D97-AF65-F5344CB8AC3E}">
        <p14:creationId xmlns:p14="http://schemas.microsoft.com/office/powerpoint/2010/main" val="1398206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p:cNvCxnSpPr/>
          <p:nvPr/>
        </p:nvCxnSpPr>
        <p:spPr>
          <a:xfrm>
            <a:off x="0" y="2766187"/>
            <a:ext cx="11107271"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80388" y="775503"/>
            <a:ext cx="11230421" cy="431020"/>
          </a:xfrm>
        </p:spPr>
        <p:txBody>
          <a:bodyPr/>
          <a:lstStyle/>
          <a:p>
            <a:r>
              <a:rPr lang="en-US" dirty="0" err="1" smtClean="0"/>
              <a:t>Inhoudstafel</a:t>
            </a:r>
            <a:endParaRPr lang="en-US" dirty="0"/>
          </a:p>
        </p:txBody>
      </p:sp>
      <p:sp>
        <p:nvSpPr>
          <p:cNvPr id="4" name="Slide Number Placeholder 3"/>
          <p:cNvSpPr>
            <a:spLocks noGrp="1"/>
          </p:cNvSpPr>
          <p:nvPr>
            <p:ph type="sldNum" sz="quarter" idx="4"/>
          </p:nvPr>
        </p:nvSpPr>
        <p:spPr/>
        <p:txBody>
          <a:bodyPr/>
          <a:lstStyle/>
          <a:p>
            <a:fld id="{936C95AE-7298-45E1-9514-94AFF5BED89B}" type="slidenum">
              <a:rPr lang="en-US" smtClean="0"/>
              <a:pPr/>
              <a:t>24</a:t>
            </a:fld>
            <a:endParaRPr lang="en-US" dirty="0"/>
          </a:p>
        </p:txBody>
      </p:sp>
      <p:grpSp>
        <p:nvGrpSpPr>
          <p:cNvPr id="33" name="Group 32"/>
          <p:cNvGrpSpPr/>
          <p:nvPr/>
        </p:nvGrpSpPr>
        <p:grpSpPr>
          <a:xfrm>
            <a:off x="780001" y="2423694"/>
            <a:ext cx="2717517" cy="2565104"/>
            <a:chOff x="736801" y="2682894"/>
            <a:chExt cx="2717517" cy="2565104"/>
          </a:xfrm>
        </p:grpSpPr>
        <p:sp>
          <p:nvSpPr>
            <p:cNvPr id="10" name="Oval 9"/>
            <p:cNvSpPr/>
            <p:nvPr/>
          </p:nvSpPr>
          <p:spPr>
            <a:xfrm>
              <a:off x="736801" y="2682894"/>
              <a:ext cx="684988" cy="684986"/>
            </a:xfrm>
            <a:prstGeom prst="ellipse">
              <a:avLst/>
            </a:prstGeom>
            <a:solidFill>
              <a:schemeClr val="accent1">
                <a:lumMod val="20000"/>
                <a:lumOff val="80000"/>
              </a:schemeClr>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Medium" charset="0"/>
                  <a:ea typeface="Roboto Medium" charset="0"/>
                  <a:cs typeface="Roboto Medium" charset="0"/>
                </a:rPr>
                <a:t>1</a:t>
              </a:r>
            </a:p>
          </p:txBody>
        </p:sp>
        <p:sp>
          <p:nvSpPr>
            <p:cNvPr id="19" name="Rectangle 18"/>
            <p:cNvSpPr/>
            <p:nvPr/>
          </p:nvSpPr>
          <p:spPr>
            <a:xfrm>
              <a:off x="736801" y="3716241"/>
              <a:ext cx="1074333" cy="369332"/>
            </a:xfrm>
            <a:prstGeom prst="rect">
              <a:avLst/>
            </a:prstGeom>
          </p:spPr>
          <p:txBody>
            <a:bodyPr wrap="none" lIns="91440">
              <a:spAutoFit/>
            </a:bodyPr>
            <a:lstStyle/>
            <a:p>
              <a:r>
                <a:rPr lang="en-US" dirty="0" err="1" smtClean="0">
                  <a:solidFill>
                    <a:schemeClr val="accent1">
                      <a:lumMod val="20000"/>
                      <a:lumOff val="80000"/>
                    </a:schemeClr>
                  </a:solidFill>
                  <a:latin typeface="Roboto Medium" charset="0"/>
                  <a:ea typeface="Roboto Medium" charset="0"/>
                  <a:cs typeface="Roboto Medium" charset="0"/>
                </a:rPr>
                <a:t>Inleiding</a:t>
              </a:r>
              <a:endParaRPr lang="en-US" dirty="0">
                <a:solidFill>
                  <a:schemeClr val="accent1">
                    <a:lumMod val="20000"/>
                    <a:lumOff val="80000"/>
                  </a:schemeClr>
                </a:solidFill>
                <a:latin typeface="Roboto Medium" charset="0"/>
                <a:ea typeface="Roboto Medium" charset="0"/>
                <a:cs typeface="Roboto Medium" charset="0"/>
              </a:endParaRPr>
            </a:p>
          </p:txBody>
        </p:sp>
        <p:sp>
          <p:nvSpPr>
            <p:cNvPr id="20" name="Rectangle 19"/>
            <p:cNvSpPr/>
            <p:nvPr/>
          </p:nvSpPr>
          <p:spPr>
            <a:xfrm>
              <a:off x="736802" y="4232335"/>
              <a:ext cx="2717516" cy="1015663"/>
            </a:xfrm>
            <a:prstGeom prst="rect">
              <a:avLst/>
            </a:prstGeom>
          </p:spPr>
          <p:txBody>
            <a:bodyPr wrap="square">
              <a:spAutoFit/>
            </a:bodyPr>
            <a:lstStyle/>
            <a:p>
              <a:pPr marL="380990" indent="-380990">
                <a:buClr>
                  <a:schemeClr val="accent1">
                    <a:lumMod val="20000"/>
                    <a:lumOff val="80000"/>
                  </a:schemeClr>
                </a:buClr>
                <a:buFont typeface="+mj-lt"/>
                <a:buAutoNum type="arabicPeriod"/>
              </a:pPr>
              <a:r>
                <a:rPr lang="en-US" sz="1200" dirty="0" err="1" smtClean="0">
                  <a:solidFill>
                    <a:schemeClr val="accent1">
                      <a:lumMod val="20000"/>
                      <a:lumOff val="80000"/>
                    </a:schemeClr>
                  </a:solidFill>
                  <a:latin typeface="Roboto Light" charset="0"/>
                  <a:ea typeface="Roboto Light" charset="0"/>
                  <a:cs typeface="Roboto Light" charset="0"/>
                </a:rPr>
                <a:t>Situering</a:t>
              </a:r>
              <a:endParaRPr lang="en-US" sz="1200" dirty="0" smtClean="0">
                <a:solidFill>
                  <a:schemeClr val="accent1">
                    <a:lumMod val="20000"/>
                    <a:lumOff val="80000"/>
                  </a:schemeClr>
                </a:solidFill>
                <a:latin typeface="Roboto Light" charset="0"/>
                <a:ea typeface="Roboto Light" charset="0"/>
                <a:cs typeface="Roboto Light" charset="0"/>
              </a:endParaRPr>
            </a:p>
            <a:p>
              <a:pPr marL="380990" indent="-380990">
                <a:buClr>
                  <a:schemeClr val="accent1">
                    <a:lumMod val="20000"/>
                    <a:lumOff val="80000"/>
                  </a:schemeClr>
                </a:buClr>
                <a:buFont typeface="+mj-lt"/>
                <a:buAutoNum type="arabicPeriod"/>
              </a:pPr>
              <a:endParaRPr lang="en-US" sz="1200" dirty="0">
                <a:solidFill>
                  <a:schemeClr val="accent1">
                    <a:lumMod val="20000"/>
                    <a:lumOff val="80000"/>
                  </a:schemeClr>
                </a:solidFill>
                <a:latin typeface="Roboto Light" charset="0"/>
                <a:ea typeface="Roboto Light" charset="0"/>
                <a:cs typeface="Roboto Light" charset="0"/>
              </a:endParaRPr>
            </a:p>
            <a:p>
              <a:pPr marL="380990" indent="-380990">
                <a:buClr>
                  <a:schemeClr val="accent1">
                    <a:lumMod val="20000"/>
                    <a:lumOff val="80000"/>
                  </a:schemeClr>
                </a:buClr>
                <a:buFont typeface="+mj-lt"/>
                <a:buAutoNum type="arabicPeriod"/>
              </a:pPr>
              <a:r>
                <a:rPr lang="en-US" sz="1200" dirty="0" err="1" smtClean="0">
                  <a:solidFill>
                    <a:schemeClr val="accent1">
                      <a:lumMod val="20000"/>
                      <a:lumOff val="80000"/>
                    </a:schemeClr>
                  </a:solidFill>
                  <a:latin typeface="Roboto Light" charset="0"/>
                  <a:ea typeface="Roboto Light" charset="0"/>
                  <a:cs typeface="Roboto Light" charset="0"/>
                </a:rPr>
                <a:t>Relevantie</a:t>
              </a:r>
              <a:endParaRPr lang="en-US" sz="1200" dirty="0" smtClean="0">
                <a:solidFill>
                  <a:schemeClr val="accent1">
                    <a:lumMod val="20000"/>
                    <a:lumOff val="80000"/>
                  </a:schemeClr>
                </a:solidFill>
                <a:latin typeface="Roboto Light" charset="0"/>
                <a:ea typeface="Roboto Light" charset="0"/>
                <a:cs typeface="Roboto Light" charset="0"/>
              </a:endParaRPr>
            </a:p>
            <a:p>
              <a:pPr marL="380990" indent="-380990">
                <a:buClr>
                  <a:schemeClr val="accent1">
                    <a:lumMod val="20000"/>
                    <a:lumOff val="80000"/>
                  </a:schemeClr>
                </a:buClr>
                <a:buFont typeface="+mj-lt"/>
                <a:buAutoNum type="arabicPeriod"/>
              </a:pPr>
              <a:endParaRPr lang="en-US" sz="1200" dirty="0">
                <a:solidFill>
                  <a:schemeClr val="accent1">
                    <a:lumMod val="20000"/>
                    <a:lumOff val="80000"/>
                  </a:schemeClr>
                </a:solidFill>
                <a:latin typeface="Roboto Light" charset="0"/>
                <a:ea typeface="Roboto Light" charset="0"/>
                <a:cs typeface="Roboto Light" charset="0"/>
              </a:endParaRPr>
            </a:p>
            <a:p>
              <a:pPr marL="380990" indent="-380990">
                <a:buClr>
                  <a:schemeClr val="accent1">
                    <a:lumMod val="20000"/>
                    <a:lumOff val="80000"/>
                  </a:schemeClr>
                </a:buClr>
                <a:buFont typeface="+mj-lt"/>
                <a:buAutoNum type="arabicPeriod"/>
              </a:pPr>
              <a:r>
                <a:rPr lang="en-US" sz="1200" dirty="0" err="1" smtClean="0">
                  <a:solidFill>
                    <a:schemeClr val="accent1">
                      <a:lumMod val="20000"/>
                      <a:lumOff val="80000"/>
                    </a:schemeClr>
                  </a:solidFill>
                  <a:latin typeface="Roboto Light" charset="0"/>
                  <a:ea typeface="Roboto Light" charset="0"/>
                  <a:cs typeface="Roboto Light" charset="0"/>
                </a:rPr>
                <a:t>Declaratief</a:t>
              </a:r>
              <a:r>
                <a:rPr lang="en-US" sz="1200" dirty="0" smtClean="0">
                  <a:solidFill>
                    <a:schemeClr val="accent1">
                      <a:lumMod val="20000"/>
                      <a:lumOff val="80000"/>
                    </a:schemeClr>
                  </a:solidFill>
                  <a:latin typeface="Roboto Light" charset="0"/>
                  <a:ea typeface="Roboto Light" charset="0"/>
                  <a:cs typeface="Roboto Light" charset="0"/>
                </a:rPr>
                <a:t> </a:t>
              </a:r>
              <a:r>
                <a:rPr lang="en-US" sz="1200" dirty="0" err="1" smtClean="0">
                  <a:solidFill>
                    <a:schemeClr val="accent1">
                      <a:lumMod val="20000"/>
                      <a:lumOff val="80000"/>
                    </a:schemeClr>
                  </a:solidFill>
                  <a:latin typeface="Roboto Light" charset="0"/>
                  <a:ea typeface="Roboto Light" charset="0"/>
                  <a:cs typeface="Roboto Light" charset="0"/>
                </a:rPr>
                <a:t>programmeren</a:t>
              </a:r>
              <a:endParaRPr lang="en-US" sz="1200" dirty="0" smtClean="0">
                <a:solidFill>
                  <a:schemeClr val="accent1">
                    <a:lumMod val="20000"/>
                    <a:lumOff val="80000"/>
                  </a:schemeClr>
                </a:solidFill>
                <a:latin typeface="Roboto Light" charset="0"/>
                <a:ea typeface="Roboto Light" charset="0"/>
                <a:cs typeface="Roboto Light" charset="0"/>
              </a:endParaRPr>
            </a:p>
          </p:txBody>
        </p:sp>
      </p:grpSp>
      <p:sp>
        <p:nvSpPr>
          <p:cNvPr id="22" name="Freeform 5"/>
          <p:cNvSpPr>
            <a:spLocks noChangeArrowheads="1"/>
          </p:cNvSpPr>
          <p:nvPr/>
        </p:nvSpPr>
        <p:spPr bwMode="auto">
          <a:xfrm>
            <a:off x="3826610" y="2636318"/>
            <a:ext cx="273780" cy="259738"/>
          </a:xfrm>
          <a:custGeom>
            <a:avLst/>
            <a:gdLst>
              <a:gd name="T0" fmla="*/ 269 w 514"/>
              <a:gd name="T1" fmla="*/ 0 h 489"/>
              <a:gd name="T2" fmla="*/ 59 w 514"/>
              <a:gd name="T3" fmla="*/ 122 h 489"/>
              <a:gd name="T4" fmla="*/ 0 w 514"/>
              <a:gd name="T5" fmla="*/ 63 h 489"/>
              <a:gd name="T6" fmla="*/ 0 w 514"/>
              <a:gd name="T7" fmla="*/ 230 h 489"/>
              <a:gd name="T8" fmla="*/ 166 w 514"/>
              <a:gd name="T9" fmla="*/ 230 h 489"/>
              <a:gd name="T10" fmla="*/ 98 w 514"/>
              <a:gd name="T11" fmla="*/ 161 h 489"/>
              <a:gd name="T12" fmla="*/ 269 w 514"/>
              <a:gd name="T13" fmla="*/ 54 h 489"/>
              <a:gd name="T14" fmla="*/ 459 w 514"/>
              <a:gd name="T15" fmla="*/ 244 h 489"/>
              <a:gd name="T16" fmla="*/ 269 w 514"/>
              <a:gd name="T17" fmla="*/ 435 h 489"/>
              <a:gd name="T18" fmla="*/ 88 w 514"/>
              <a:gd name="T19" fmla="*/ 308 h 489"/>
              <a:gd name="T20" fmla="*/ 34 w 514"/>
              <a:gd name="T21" fmla="*/ 308 h 489"/>
              <a:gd name="T22" fmla="*/ 269 w 514"/>
              <a:gd name="T23" fmla="*/ 488 h 489"/>
              <a:gd name="T24" fmla="*/ 513 w 514"/>
              <a:gd name="T25" fmla="*/ 244 h 489"/>
              <a:gd name="T26" fmla="*/ 269 w 514"/>
              <a:gd name="T27" fmla="*/ 0 h 489"/>
              <a:gd name="T28" fmla="*/ 229 w 514"/>
              <a:gd name="T29" fmla="*/ 127 h 489"/>
              <a:gd name="T30" fmla="*/ 229 w 514"/>
              <a:gd name="T31" fmla="*/ 259 h 489"/>
              <a:gd name="T32" fmla="*/ 352 w 514"/>
              <a:gd name="T33" fmla="*/ 332 h 489"/>
              <a:gd name="T34" fmla="*/ 371 w 514"/>
              <a:gd name="T35" fmla="*/ 298 h 489"/>
              <a:gd name="T36" fmla="*/ 269 w 514"/>
              <a:gd name="T37" fmla="*/ 234 h 489"/>
              <a:gd name="T38" fmla="*/ 269 w 514"/>
              <a:gd name="T39" fmla="*/ 127 h 489"/>
              <a:gd name="T40" fmla="*/ 229 w 514"/>
              <a:gd name="T41" fmla="*/ 12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4" h="489">
                <a:moveTo>
                  <a:pt x="269" y="0"/>
                </a:moveTo>
                <a:cubicBezTo>
                  <a:pt x="181" y="0"/>
                  <a:pt x="102" y="49"/>
                  <a:pt x="59" y="122"/>
                </a:cubicBezTo>
                <a:lnTo>
                  <a:pt x="0" y="63"/>
                </a:lnTo>
                <a:lnTo>
                  <a:pt x="0" y="230"/>
                </a:lnTo>
                <a:lnTo>
                  <a:pt x="166" y="230"/>
                </a:lnTo>
                <a:lnTo>
                  <a:pt x="98" y="161"/>
                </a:lnTo>
                <a:cubicBezTo>
                  <a:pt x="127" y="98"/>
                  <a:pt x="195" y="54"/>
                  <a:pt x="269" y="54"/>
                </a:cubicBezTo>
                <a:cubicBezTo>
                  <a:pt x="376" y="54"/>
                  <a:pt x="459" y="139"/>
                  <a:pt x="459" y="244"/>
                </a:cubicBezTo>
                <a:cubicBezTo>
                  <a:pt x="459" y="349"/>
                  <a:pt x="376" y="435"/>
                  <a:pt x="269" y="435"/>
                </a:cubicBezTo>
                <a:cubicBezTo>
                  <a:pt x="186" y="435"/>
                  <a:pt x="117" y="381"/>
                  <a:pt x="88" y="308"/>
                </a:cubicBezTo>
                <a:lnTo>
                  <a:pt x="34" y="308"/>
                </a:lnTo>
                <a:cubicBezTo>
                  <a:pt x="63" y="410"/>
                  <a:pt x="156" y="488"/>
                  <a:pt x="269" y="488"/>
                </a:cubicBezTo>
                <a:cubicBezTo>
                  <a:pt x="405" y="488"/>
                  <a:pt x="513" y="376"/>
                  <a:pt x="513" y="244"/>
                </a:cubicBezTo>
                <a:cubicBezTo>
                  <a:pt x="513" y="112"/>
                  <a:pt x="400" y="0"/>
                  <a:pt x="269" y="0"/>
                </a:cubicBezTo>
                <a:close/>
                <a:moveTo>
                  <a:pt x="229" y="127"/>
                </a:moveTo>
                <a:lnTo>
                  <a:pt x="229" y="259"/>
                </a:lnTo>
                <a:lnTo>
                  <a:pt x="352" y="332"/>
                </a:lnTo>
                <a:lnTo>
                  <a:pt x="371" y="298"/>
                </a:lnTo>
                <a:lnTo>
                  <a:pt x="269" y="234"/>
                </a:lnTo>
                <a:lnTo>
                  <a:pt x="269" y="127"/>
                </a:lnTo>
                <a:lnTo>
                  <a:pt x="229" y="127"/>
                </a:lnTo>
                <a:close/>
              </a:path>
            </a:pathLst>
          </a:custGeom>
          <a:solidFill>
            <a:schemeClr val="bg1"/>
          </a:solidFill>
          <a:ln>
            <a:noFill/>
          </a:ln>
          <a:effectLst/>
        </p:spPr>
        <p:txBody>
          <a:bodyPr wrap="none" anchor="ctr"/>
          <a:lstStyle/>
          <a:p>
            <a:endParaRPr lang="en-US"/>
          </a:p>
        </p:txBody>
      </p:sp>
      <p:grpSp>
        <p:nvGrpSpPr>
          <p:cNvPr id="41" name="Group 40"/>
          <p:cNvGrpSpPr/>
          <p:nvPr/>
        </p:nvGrpSpPr>
        <p:grpSpPr>
          <a:xfrm>
            <a:off x="9441997" y="3446817"/>
            <a:ext cx="2717517" cy="1716423"/>
            <a:chOff x="736801" y="3716241"/>
            <a:chExt cx="2717517" cy="1716423"/>
          </a:xfrm>
        </p:grpSpPr>
        <p:sp>
          <p:nvSpPr>
            <p:cNvPr id="43" name="Rectangle 42"/>
            <p:cNvSpPr/>
            <p:nvPr/>
          </p:nvSpPr>
          <p:spPr>
            <a:xfrm>
              <a:off x="736801" y="3716241"/>
              <a:ext cx="2029273" cy="369332"/>
            </a:xfrm>
            <a:prstGeom prst="rect">
              <a:avLst/>
            </a:prstGeom>
          </p:spPr>
          <p:txBody>
            <a:bodyPr wrap="none" lIns="91440">
              <a:spAutoFit/>
            </a:bodyPr>
            <a:lstStyle/>
            <a:p>
              <a:r>
                <a:rPr lang="en-US" dirty="0" smtClean="0">
                  <a:solidFill>
                    <a:schemeClr val="accent3"/>
                  </a:solidFill>
                  <a:latin typeface="Roboto Medium" charset="0"/>
                  <a:ea typeface="Roboto Medium" charset="0"/>
                  <a:cs typeface="Roboto Medium" charset="0"/>
                </a:rPr>
                <a:t>PCG met </a:t>
              </a:r>
              <a:r>
                <a:rPr lang="en-US" dirty="0" err="1" smtClean="0">
                  <a:solidFill>
                    <a:schemeClr val="accent3"/>
                  </a:solidFill>
                  <a:latin typeface="Roboto Medium" charset="0"/>
                  <a:ea typeface="Roboto Medium" charset="0"/>
                  <a:cs typeface="Roboto Medium" charset="0"/>
                </a:rPr>
                <a:t>ProbLog</a:t>
              </a:r>
              <a:endParaRPr lang="en-US" dirty="0">
                <a:solidFill>
                  <a:schemeClr val="accent3"/>
                </a:solidFill>
                <a:latin typeface="Roboto Medium" charset="0"/>
                <a:ea typeface="Roboto Medium" charset="0"/>
                <a:cs typeface="Roboto Medium" charset="0"/>
              </a:endParaRPr>
            </a:p>
          </p:txBody>
        </p:sp>
        <p:sp>
          <p:nvSpPr>
            <p:cNvPr id="44" name="Rectangle 43"/>
            <p:cNvSpPr/>
            <p:nvPr/>
          </p:nvSpPr>
          <p:spPr>
            <a:xfrm>
              <a:off x="736802" y="4232335"/>
              <a:ext cx="2717516" cy="1200329"/>
            </a:xfrm>
            <a:prstGeom prst="rect">
              <a:avLst/>
            </a:prstGeom>
          </p:spPr>
          <p:txBody>
            <a:bodyPr wrap="square">
              <a:spAutoFit/>
            </a:bodyPr>
            <a:lstStyle/>
            <a:p>
              <a:pPr marL="380990" indent="-380990">
                <a:buClr>
                  <a:schemeClr val="accent2"/>
                </a:buClr>
                <a:buFont typeface="+mj-lt"/>
                <a:buAutoNum type="arabicPeriod"/>
              </a:pPr>
              <a:r>
                <a:rPr lang="en-US" sz="1200" dirty="0" err="1" smtClean="0">
                  <a:solidFill>
                    <a:schemeClr val="accent3"/>
                  </a:solidFill>
                  <a:latin typeface="Roboto Light" charset="0"/>
                  <a:ea typeface="Roboto Light" charset="0"/>
                  <a:cs typeface="Roboto Light" charset="0"/>
                </a:rPr>
                <a:t>Mogelijkheden</a:t>
              </a:r>
              <a:endParaRPr lang="en-US" sz="1200" dirty="0" smtClean="0">
                <a:solidFill>
                  <a:schemeClr val="accent3"/>
                </a:solidFill>
                <a:latin typeface="Roboto Light" charset="0"/>
                <a:ea typeface="Roboto Light" charset="0"/>
                <a:cs typeface="Roboto Light" charset="0"/>
              </a:endParaRPr>
            </a:p>
            <a:p>
              <a:pPr marL="380990" indent="-380990">
                <a:buClr>
                  <a:schemeClr val="accent2"/>
                </a:buClr>
                <a:buFont typeface="+mj-lt"/>
                <a:buAutoNum type="arabicPeriod"/>
              </a:pPr>
              <a:endParaRPr lang="en-US" sz="1200" dirty="0">
                <a:solidFill>
                  <a:schemeClr val="accent3"/>
                </a:solidFill>
                <a:latin typeface="Roboto Light" charset="0"/>
                <a:ea typeface="Roboto Light" charset="0"/>
                <a:cs typeface="Roboto Light" charset="0"/>
              </a:endParaRPr>
            </a:p>
            <a:p>
              <a:pPr marL="380990" indent="-380990">
                <a:buClr>
                  <a:schemeClr val="accent2"/>
                </a:buClr>
                <a:buFont typeface="+mj-lt"/>
                <a:buAutoNum type="arabicPeriod"/>
              </a:pPr>
              <a:r>
                <a:rPr lang="en-US" sz="1200" dirty="0" err="1" smtClean="0">
                  <a:solidFill>
                    <a:schemeClr val="accent3"/>
                  </a:solidFill>
                  <a:latin typeface="Roboto Light" charset="0"/>
                  <a:ea typeface="Roboto Light" charset="0"/>
                  <a:cs typeface="Roboto Light" charset="0"/>
                </a:rPr>
                <a:t>Toepasbaarheid</a:t>
              </a:r>
              <a:endParaRPr lang="en-US" sz="1200" dirty="0" smtClean="0">
                <a:solidFill>
                  <a:schemeClr val="accent3"/>
                </a:solidFill>
                <a:latin typeface="Roboto Light" charset="0"/>
                <a:ea typeface="Roboto Light" charset="0"/>
                <a:cs typeface="Roboto Light" charset="0"/>
              </a:endParaRPr>
            </a:p>
            <a:p>
              <a:pPr marL="380990" indent="-380990">
                <a:buClr>
                  <a:schemeClr val="accent2"/>
                </a:buClr>
                <a:buFont typeface="+mj-lt"/>
                <a:buAutoNum type="arabicPeriod"/>
              </a:pPr>
              <a:endParaRPr lang="en-US" sz="1200" dirty="0">
                <a:solidFill>
                  <a:schemeClr val="accent3"/>
                </a:solidFill>
                <a:latin typeface="Roboto Light" charset="0"/>
                <a:ea typeface="Roboto Light" charset="0"/>
                <a:cs typeface="Roboto Light" charset="0"/>
              </a:endParaRPr>
            </a:p>
            <a:p>
              <a:pPr marL="380990" indent="-380990">
                <a:buClr>
                  <a:schemeClr val="accent2"/>
                </a:buClr>
                <a:buFont typeface="+mj-lt"/>
                <a:buAutoNum type="arabicPeriod"/>
              </a:pPr>
              <a:r>
                <a:rPr lang="en-US" sz="1200" dirty="0" err="1" smtClean="0">
                  <a:solidFill>
                    <a:schemeClr val="accent3"/>
                  </a:solidFill>
                  <a:latin typeface="Roboto Light" charset="0"/>
                  <a:ea typeface="Roboto Light" charset="0"/>
                  <a:cs typeface="Roboto Light" charset="0"/>
                </a:rPr>
                <a:t>Mijn</a:t>
              </a:r>
              <a:r>
                <a:rPr lang="en-US" sz="1200" dirty="0" smtClean="0">
                  <a:solidFill>
                    <a:schemeClr val="accent3"/>
                  </a:solidFill>
                  <a:latin typeface="Roboto Light" charset="0"/>
                  <a:ea typeface="Roboto Light" charset="0"/>
                  <a:cs typeface="Roboto Light" charset="0"/>
                </a:rPr>
                <a:t> </a:t>
              </a:r>
              <a:r>
                <a:rPr lang="en-US" sz="1200" dirty="0" err="1" smtClean="0">
                  <a:solidFill>
                    <a:schemeClr val="accent3"/>
                  </a:solidFill>
                  <a:latin typeface="Roboto Light" charset="0"/>
                  <a:ea typeface="Roboto Light" charset="0"/>
                  <a:cs typeface="Roboto Light" charset="0"/>
                </a:rPr>
                <a:t>visie</a:t>
              </a:r>
              <a:endParaRPr lang="en-US" sz="1200" dirty="0" smtClean="0">
                <a:solidFill>
                  <a:schemeClr val="accent3"/>
                </a:solidFill>
                <a:latin typeface="Roboto Light" charset="0"/>
                <a:ea typeface="Roboto Light" charset="0"/>
                <a:cs typeface="Roboto Light" charset="0"/>
              </a:endParaRPr>
            </a:p>
            <a:p>
              <a:pPr>
                <a:buClr>
                  <a:schemeClr val="accent2"/>
                </a:buClr>
              </a:pPr>
              <a:endParaRPr lang="en-US" sz="1200" dirty="0">
                <a:solidFill>
                  <a:schemeClr val="accent3"/>
                </a:solidFill>
                <a:latin typeface="Roboto Light" charset="0"/>
                <a:ea typeface="Roboto Light" charset="0"/>
                <a:cs typeface="Roboto Light" charset="0"/>
              </a:endParaRPr>
            </a:p>
          </p:txBody>
        </p:sp>
      </p:grpSp>
      <p:grpSp>
        <p:nvGrpSpPr>
          <p:cNvPr id="23" name="Group 22"/>
          <p:cNvGrpSpPr/>
          <p:nvPr/>
        </p:nvGrpSpPr>
        <p:grpSpPr>
          <a:xfrm>
            <a:off x="3563790" y="2423694"/>
            <a:ext cx="2717517" cy="3303767"/>
            <a:chOff x="736801" y="2682894"/>
            <a:chExt cx="2717517" cy="3303767"/>
          </a:xfrm>
        </p:grpSpPr>
        <p:sp>
          <p:nvSpPr>
            <p:cNvPr id="24" name="Oval 23"/>
            <p:cNvSpPr/>
            <p:nvPr/>
          </p:nvSpPr>
          <p:spPr>
            <a:xfrm>
              <a:off x="736801" y="2682894"/>
              <a:ext cx="684988" cy="684986"/>
            </a:xfrm>
            <a:prstGeom prst="ellipse">
              <a:avLst/>
            </a:prstGeom>
            <a:solidFill>
              <a:schemeClr val="accent1">
                <a:lumMod val="20000"/>
                <a:lumOff val="80000"/>
              </a:schemeClr>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Roboto Medium" charset="0"/>
                  <a:ea typeface="Roboto Medium" charset="0"/>
                  <a:cs typeface="Roboto Medium" charset="0"/>
                </a:rPr>
                <a:t>2</a:t>
              </a:r>
              <a:endParaRPr lang="en-US" sz="2400" dirty="0">
                <a:latin typeface="Roboto Medium" charset="0"/>
                <a:ea typeface="Roboto Medium" charset="0"/>
                <a:cs typeface="Roboto Medium" charset="0"/>
              </a:endParaRPr>
            </a:p>
          </p:txBody>
        </p:sp>
        <p:sp>
          <p:nvSpPr>
            <p:cNvPr id="25" name="Rectangle 24"/>
            <p:cNvSpPr/>
            <p:nvPr/>
          </p:nvSpPr>
          <p:spPr>
            <a:xfrm>
              <a:off x="736801" y="3716241"/>
              <a:ext cx="633507" cy="369332"/>
            </a:xfrm>
            <a:prstGeom prst="rect">
              <a:avLst/>
            </a:prstGeom>
          </p:spPr>
          <p:txBody>
            <a:bodyPr wrap="none" lIns="91440">
              <a:spAutoFit/>
            </a:bodyPr>
            <a:lstStyle/>
            <a:p>
              <a:r>
                <a:rPr lang="en-US" dirty="0" smtClean="0">
                  <a:solidFill>
                    <a:schemeClr val="accent1">
                      <a:lumMod val="20000"/>
                      <a:lumOff val="80000"/>
                    </a:schemeClr>
                  </a:solidFill>
                  <a:latin typeface="Roboto Medium" charset="0"/>
                  <a:ea typeface="Roboto Medium" charset="0"/>
                  <a:cs typeface="Roboto Medium" charset="0"/>
                </a:rPr>
                <a:t>PCG</a:t>
              </a:r>
              <a:endParaRPr lang="en-US" dirty="0">
                <a:solidFill>
                  <a:schemeClr val="accent1">
                    <a:lumMod val="20000"/>
                    <a:lumOff val="80000"/>
                  </a:schemeClr>
                </a:solidFill>
                <a:latin typeface="Roboto Medium" charset="0"/>
                <a:ea typeface="Roboto Medium" charset="0"/>
                <a:cs typeface="Roboto Medium" charset="0"/>
              </a:endParaRPr>
            </a:p>
          </p:txBody>
        </p:sp>
        <p:sp>
          <p:nvSpPr>
            <p:cNvPr id="26" name="Rectangle 25"/>
            <p:cNvSpPr/>
            <p:nvPr/>
          </p:nvSpPr>
          <p:spPr>
            <a:xfrm>
              <a:off x="736802" y="4232335"/>
              <a:ext cx="2717516" cy="1754326"/>
            </a:xfrm>
            <a:prstGeom prst="rect">
              <a:avLst/>
            </a:prstGeom>
          </p:spPr>
          <p:txBody>
            <a:bodyPr wrap="square">
              <a:spAutoFit/>
            </a:bodyPr>
            <a:lstStyle/>
            <a:p>
              <a:pPr marL="380990" indent="-380990">
                <a:buClr>
                  <a:schemeClr val="accent1">
                    <a:lumMod val="20000"/>
                    <a:lumOff val="80000"/>
                  </a:schemeClr>
                </a:buClr>
                <a:buFont typeface="+mj-lt"/>
                <a:buAutoNum type="arabicPeriod"/>
              </a:pPr>
              <a:r>
                <a:rPr lang="en-US" sz="1200" dirty="0" err="1">
                  <a:solidFill>
                    <a:schemeClr val="accent1">
                      <a:lumMod val="20000"/>
                      <a:lumOff val="80000"/>
                    </a:schemeClr>
                  </a:solidFill>
                  <a:latin typeface="Roboto Light" charset="0"/>
                  <a:ea typeface="Roboto Light" charset="0"/>
                  <a:cs typeface="Roboto Light" charset="0"/>
                </a:rPr>
                <a:t>Wat</a:t>
              </a:r>
              <a:r>
                <a:rPr lang="en-US" sz="1200" dirty="0">
                  <a:solidFill>
                    <a:schemeClr val="accent1">
                      <a:lumMod val="20000"/>
                      <a:lumOff val="80000"/>
                    </a:schemeClr>
                  </a:solidFill>
                  <a:latin typeface="Roboto Light" charset="0"/>
                  <a:ea typeface="Roboto Light" charset="0"/>
                  <a:cs typeface="Roboto Light" charset="0"/>
                </a:rPr>
                <a:t> is het?</a:t>
              </a:r>
            </a:p>
            <a:p>
              <a:pPr marL="380990" indent="-380990">
                <a:buClr>
                  <a:schemeClr val="accent1">
                    <a:lumMod val="20000"/>
                    <a:lumOff val="80000"/>
                  </a:schemeClr>
                </a:buClr>
                <a:buFont typeface="+mj-lt"/>
                <a:buAutoNum type="arabicPeriod"/>
              </a:pPr>
              <a:endParaRPr lang="en-US" sz="1200" dirty="0">
                <a:solidFill>
                  <a:schemeClr val="accent1">
                    <a:lumMod val="20000"/>
                    <a:lumOff val="80000"/>
                  </a:schemeClr>
                </a:solidFill>
                <a:latin typeface="Roboto Light" charset="0"/>
                <a:ea typeface="Roboto Light" charset="0"/>
                <a:cs typeface="Roboto Light" charset="0"/>
              </a:endParaRPr>
            </a:p>
            <a:p>
              <a:pPr marL="380990" indent="-380990">
                <a:buClr>
                  <a:schemeClr val="accent1">
                    <a:lumMod val="20000"/>
                    <a:lumOff val="80000"/>
                  </a:schemeClr>
                </a:buClr>
                <a:buFont typeface="+mj-lt"/>
                <a:buAutoNum type="arabicPeriod"/>
              </a:pPr>
              <a:r>
                <a:rPr lang="en-US" sz="1200" dirty="0">
                  <a:solidFill>
                    <a:schemeClr val="accent1">
                      <a:lumMod val="20000"/>
                      <a:lumOff val="80000"/>
                    </a:schemeClr>
                  </a:solidFill>
                  <a:latin typeface="Roboto Light" charset="0"/>
                  <a:ea typeface="Roboto Light" charset="0"/>
                  <a:cs typeface="Roboto Light" charset="0"/>
                </a:rPr>
                <a:t>PCG met ASP</a:t>
              </a:r>
            </a:p>
            <a:p>
              <a:pPr marL="380990" indent="-380990">
                <a:buClr>
                  <a:schemeClr val="accent1">
                    <a:lumMod val="20000"/>
                    <a:lumOff val="80000"/>
                  </a:schemeClr>
                </a:buClr>
                <a:buFont typeface="+mj-lt"/>
                <a:buAutoNum type="arabicPeriod"/>
              </a:pPr>
              <a:endParaRPr lang="en-US" sz="1200" dirty="0">
                <a:solidFill>
                  <a:schemeClr val="accent1">
                    <a:lumMod val="20000"/>
                    <a:lumOff val="80000"/>
                  </a:schemeClr>
                </a:solidFill>
                <a:latin typeface="Roboto Light" charset="0"/>
                <a:ea typeface="Roboto Light" charset="0"/>
                <a:cs typeface="Roboto Light" charset="0"/>
              </a:endParaRPr>
            </a:p>
            <a:p>
              <a:pPr marL="380990" indent="-380990">
                <a:buClr>
                  <a:schemeClr val="accent1">
                    <a:lumMod val="20000"/>
                    <a:lumOff val="80000"/>
                  </a:schemeClr>
                </a:buClr>
                <a:buFont typeface="+mj-lt"/>
                <a:buAutoNum type="arabicPeriod"/>
              </a:pPr>
              <a:r>
                <a:rPr lang="en-US" sz="1200" dirty="0" err="1">
                  <a:solidFill>
                    <a:schemeClr val="accent1">
                      <a:lumMod val="20000"/>
                      <a:lumOff val="80000"/>
                    </a:schemeClr>
                  </a:solidFill>
                  <a:latin typeface="Roboto Light" charset="0"/>
                  <a:ea typeface="Roboto Light" charset="0"/>
                  <a:cs typeface="Roboto Light" charset="0"/>
                </a:rPr>
                <a:t>Constructieve</a:t>
              </a:r>
              <a:r>
                <a:rPr lang="en-US" sz="1200" dirty="0">
                  <a:solidFill>
                    <a:schemeClr val="accent1">
                      <a:lumMod val="20000"/>
                      <a:lumOff val="80000"/>
                    </a:schemeClr>
                  </a:solidFill>
                  <a:latin typeface="Roboto Light" charset="0"/>
                  <a:ea typeface="Roboto Light" charset="0"/>
                  <a:cs typeface="Roboto Light" charset="0"/>
                </a:rPr>
                <a:t> </a:t>
              </a:r>
              <a:r>
                <a:rPr lang="en-US" sz="1200" dirty="0" err="1">
                  <a:solidFill>
                    <a:schemeClr val="accent1">
                      <a:lumMod val="20000"/>
                      <a:lumOff val="80000"/>
                    </a:schemeClr>
                  </a:solidFill>
                  <a:latin typeface="Roboto Light" charset="0"/>
                  <a:ea typeface="Roboto Light" charset="0"/>
                  <a:cs typeface="Roboto Light" charset="0"/>
                </a:rPr>
                <a:t>generatie</a:t>
              </a:r>
              <a:endParaRPr lang="en-US" sz="1200" dirty="0">
                <a:solidFill>
                  <a:schemeClr val="accent1">
                    <a:lumMod val="20000"/>
                    <a:lumOff val="80000"/>
                  </a:schemeClr>
                </a:solidFill>
                <a:latin typeface="Roboto Light" charset="0"/>
                <a:ea typeface="Roboto Light" charset="0"/>
                <a:cs typeface="Roboto Light" charset="0"/>
              </a:endParaRPr>
            </a:p>
            <a:p>
              <a:pPr marL="380990" indent="-380990">
                <a:buClr>
                  <a:schemeClr val="accent1">
                    <a:lumMod val="20000"/>
                    <a:lumOff val="80000"/>
                  </a:schemeClr>
                </a:buClr>
                <a:buFont typeface="+mj-lt"/>
                <a:buAutoNum type="arabicPeriod"/>
              </a:pPr>
              <a:endParaRPr lang="en-US" sz="1200" dirty="0">
                <a:solidFill>
                  <a:schemeClr val="accent1">
                    <a:lumMod val="20000"/>
                    <a:lumOff val="80000"/>
                  </a:schemeClr>
                </a:solidFill>
                <a:latin typeface="Roboto Light" charset="0"/>
                <a:ea typeface="Roboto Light" charset="0"/>
                <a:cs typeface="Roboto Light" charset="0"/>
              </a:endParaRPr>
            </a:p>
            <a:p>
              <a:pPr marL="380990" indent="-380990">
                <a:buClr>
                  <a:schemeClr val="accent1">
                    <a:lumMod val="20000"/>
                    <a:lumOff val="80000"/>
                  </a:schemeClr>
                </a:buClr>
                <a:buFont typeface="+mj-lt"/>
                <a:buAutoNum type="arabicPeriod"/>
              </a:pPr>
              <a:r>
                <a:rPr lang="en-US" sz="1200" dirty="0" err="1" smtClean="0">
                  <a:solidFill>
                    <a:schemeClr val="accent1">
                      <a:lumMod val="20000"/>
                      <a:lumOff val="80000"/>
                    </a:schemeClr>
                  </a:solidFill>
                  <a:latin typeface="Roboto Light" charset="0"/>
                  <a:ea typeface="Roboto Light" charset="0"/>
                  <a:cs typeface="Roboto Light" charset="0"/>
                </a:rPr>
                <a:t>Voorbeelden</a:t>
              </a:r>
              <a:endParaRPr lang="en-US" sz="1200" dirty="0" smtClean="0">
                <a:solidFill>
                  <a:schemeClr val="accent1">
                    <a:lumMod val="20000"/>
                    <a:lumOff val="80000"/>
                  </a:schemeClr>
                </a:solidFill>
                <a:latin typeface="Roboto Light" charset="0"/>
                <a:ea typeface="Roboto Light" charset="0"/>
                <a:cs typeface="Roboto Light" charset="0"/>
              </a:endParaRPr>
            </a:p>
            <a:p>
              <a:pPr marL="380990" indent="-380990">
                <a:buClr>
                  <a:schemeClr val="accent1">
                    <a:lumMod val="20000"/>
                    <a:lumOff val="80000"/>
                  </a:schemeClr>
                </a:buClr>
                <a:buFont typeface="+mj-lt"/>
                <a:buAutoNum type="arabicPeriod"/>
              </a:pPr>
              <a:endParaRPr lang="en-US" sz="1200" dirty="0" smtClean="0">
                <a:solidFill>
                  <a:schemeClr val="tx1">
                    <a:lumMod val="50000"/>
                    <a:lumOff val="50000"/>
                  </a:schemeClr>
                </a:solidFill>
                <a:latin typeface="Roboto Light" charset="0"/>
                <a:ea typeface="Roboto Light" charset="0"/>
                <a:cs typeface="Roboto Light" charset="0"/>
              </a:endParaRPr>
            </a:p>
            <a:p>
              <a:pPr>
                <a:buClr>
                  <a:schemeClr val="accent1">
                    <a:lumMod val="20000"/>
                    <a:lumOff val="80000"/>
                  </a:schemeClr>
                </a:buClr>
              </a:pPr>
              <a:endParaRPr lang="en-US" sz="1200" dirty="0">
                <a:solidFill>
                  <a:schemeClr val="tx1">
                    <a:lumMod val="50000"/>
                    <a:lumOff val="50000"/>
                  </a:schemeClr>
                </a:solidFill>
                <a:latin typeface="Roboto Light" charset="0"/>
                <a:ea typeface="Roboto Light" charset="0"/>
                <a:cs typeface="Roboto Light" charset="0"/>
              </a:endParaRPr>
            </a:p>
          </p:txBody>
        </p:sp>
      </p:grpSp>
      <p:grpSp>
        <p:nvGrpSpPr>
          <p:cNvPr id="27" name="Group 26"/>
          <p:cNvGrpSpPr/>
          <p:nvPr/>
        </p:nvGrpSpPr>
        <p:grpSpPr>
          <a:xfrm>
            <a:off x="6544127" y="2403246"/>
            <a:ext cx="2717517" cy="3119101"/>
            <a:chOff x="736801" y="2682894"/>
            <a:chExt cx="2717517" cy="3119101"/>
          </a:xfrm>
        </p:grpSpPr>
        <p:sp>
          <p:nvSpPr>
            <p:cNvPr id="28" name="Oval 27"/>
            <p:cNvSpPr/>
            <p:nvPr/>
          </p:nvSpPr>
          <p:spPr>
            <a:xfrm>
              <a:off x="736801" y="2682894"/>
              <a:ext cx="684988" cy="684986"/>
            </a:xfrm>
            <a:prstGeom prst="ellipse">
              <a:avLst/>
            </a:prstGeom>
            <a:solidFill>
              <a:schemeClr val="accent1">
                <a:lumMod val="20000"/>
                <a:lumOff val="80000"/>
              </a:schemeClr>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Medium" charset="0"/>
                  <a:ea typeface="Roboto Medium" charset="0"/>
                  <a:cs typeface="Roboto Medium" charset="0"/>
                </a:rPr>
                <a:t>3</a:t>
              </a:r>
            </a:p>
          </p:txBody>
        </p:sp>
        <p:sp>
          <p:nvSpPr>
            <p:cNvPr id="29" name="Rectangle 28"/>
            <p:cNvSpPr/>
            <p:nvPr/>
          </p:nvSpPr>
          <p:spPr>
            <a:xfrm>
              <a:off x="736801" y="3716241"/>
              <a:ext cx="1065869" cy="369332"/>
            </a:xfrm>
            <a:prstGeom prst="rect">
              <a:avLst/>
            </a:prstGeom>
          </p:spPr>
          <p:txBody>
            <a:bodyPr wrap="none" lIns="91440">
              <a:spAutoFit/>
            </a:bodyPr>
            <a:lstStyle/>
            <a:p>
              <a:r>
                <a:rPr lang="en-US" dirty="0" err="1" smtClean="0">
                  <a:solidFill>
                    <a:schemeClr val="accent1">
                      <a:lumMod val="20000"/>
                      <a:lumOff val="80000"/>
                    </a:schemeClr>
                  </a:solidFill>
                  <a:latin typeface="Roboto Medium" charset="0"/>
                  <a:ea typeface="Roboto Medium" charset="0"/>
                  <a:cs typeface="Roboto Medium" charset="0"/>
                </a:rPr>
                <a:t>ProbLog</a:t>
              </a:r>
              <a:endParaRPr lang="en-US" dirty="0">
                <a:solidFill>
                  <a:schemeClr val="accent1">
                    <a:lumMod val="20000"/>
                    <a:lumOff val="80000"/>
                  </a:schemeClr>
                </a:solidFill>
                <a:latin typeface="Roboto Medium" charset="0"/>
                <a:ea typeface="Roboto Medium" charset="0"/>
                <a:cs typeface="Roboto Medium" charset="0"/>
              </a:endParaRPr>
            </a:p>
          </p:txBody>
        </p:sp>
        <p:sp>
          <p:nvSpPr>
            <p:cNvPr id="30" name="Rectangle 29"/>
            <p:cNvSpPr/>
            <p:nvPr/>
          </p:nvSpPr>
          <p:spPr>
            <a:xfrm>
              <a:off x="736802" y="4232335"/>
              <a:ext cx="2717516" cy="1569660"/>
            </a:xfrm>
            <a:prstGeom prst="rect">
              <a:avLst/>
            </a:prstGeom>
          </p:spPr>
          <p:txBody>
            <a:bodyPr wrap="square">
              <a:spAutoFit/>
            </a:bodyPr>
            <a:lstStyle/>
            <a:p>
              <a:pPr marL="380990" indent="-380990">
                <a:buClr>
                  <a:schemeClr val="accent1">
                    <a:lumMod val="20000"/>
                    <a:lumOff val="80000"/>
                  </a:schemeClr>
                </a:buClr>
                <a:buFont typeface="+mj-lt"/>
                <a:buAutoNum type="arabicPeriod"/>
              </a:pPr>
              <a:r>
                <a:rPr lang="en-US" sz="1200" dirty="0" err="1" smtClean="0">
                  <a:solidFill>
                    <a:schemeClr val="accent1">
                      <a:lumMod val="20000"/>
                      <a:lumOff val="80000"/>
                    </a:schemeClr>
                  </a:solidFill>
                  <a:latin typeface="Roboto Light" charset="0"/>
                  <a:ea typeface="Roboto Light" charset="0"/>
                  <a:cs typeface="Roboto Light" charset="0"/>
                </a:rPr>
                <a:t>Wat</a:t>
              </a:r>
              <a:r>
                <a:rPr lang="en-US" sz="1200" dirty="0" smtClean="0">
                  <a:solidFill>
                    <a:schemeClr val="accent1">
                      <a:lumMod val="20000"/>
                      <a:lumOff val="80000"/>
                    </a:schemeClr>
                  </a:solidFill>
                  <a:latin typeface="Roboto Light" charset="0"/>
                  <a:ea typeface="Roboto Light" charset="0"/>
                  <a:cs typeface="Roboto Light" charset="0"/>
                </a:rPr>
                <a:t> is het?</a:t>
              </a:r>
            </a:p>
            <a:p>
              <a:pPr marL="380990" indent="-380990">
                <a:buClr>
                  <a:schemeClr val="accent1">
                    <a:lumMod val="20000"/>
                    <a:lumOff val="80000"/>
                  </a:schemeClr>
                </a:buClr>
                <a:buFont typeface="+mj-lt"/>
                <a:buAutoNum type="arabicPeriod"/>
              </a:pPr>
              <a:endParaRPr lang="en-US" sz="1200" dirty="0">
                <a:solidFill>
                  <a:schemeClr val="accent1">
                    <a:lumMod val="20000"/>
                    <a:lumOff val="80000"/>
                  </a:schemeClr>
                </a:solidFill>
                <a:latin typeface="Roboto Light" charset="0"/>
                <a:ea typeface="Roboto Light" charset="0"/>
                <a:cs typeface="Roboto Light" charset="0"/>
              </a:endParaRPr>
            </a:p>
            <a:p>
              <a:pPr marL="380990" indent="-380990">
                <a:buClr>
                  <a:schemeClr val="accent1">
                    <a:lumMod val="20000"/>
                    <a:lumOff val="80000"/>
                  </a:schemeClr>
                </a:buClr>
                <a:buFont typeface="+mj-lt"/>
                <a:buAutoNum type="arabicPeriod"/>
              </a:pPr>
              <a:r>
                <a:rPr lang="en-US" sz="1200" dirty="0" err="1" smtClean="0">
                  <a:solidFill>
                    <a:schemeClr val="accent1">
                      <a:lumMod val="20000"/>
                      <a:lumOff val="80000"/>
                    </a:schemeClr>
                  </a:solidFill>
                  <a:latin typeface="Roboto Light" charset="0"/>
                  <a:ea typeface="Roboto Light" charset="0"/>
                  <a:cs typeface="Roboto Light" charset="0"/>
                </a:rPr>
                <a:t>Problog</a:t>
              </a:r>
              <a:r>
                <a:rPr lang="en-US" sz="1200" dirty="0" smtClean="0">
                  <a:solidFill>
                    <a:schemeClr val="accent1">
                      <a:lumMod val="20000"/>
                      <a:lumOff val="80000"/>
                    </a:schemeClr>
                  </a:solidFill>
                  <a:latin typeface="Roboto Light" charset="0"/>
                  <a:ea typeface="Roboto Light" charset="0"/>
                  <a:cs typeface="Roboto Light" charset="0"/>
                </a:rPr>
                <a:t> 1 vs. </a:t>
              </a:r>
              <a:r>
                <a:rPr lang="en-US" sz="1200" dirty="0" err="1" smtClean="0">
                  <a:solidFill>
                    <a:schemeClr val="accent1">
                      <a:lumMod val="20000"/>
                      <a:lumOff val="80000"/>
                    </a:schemeClr>
                  </a:solidFill>
                  <a:latin typeface="Roboto Light" charset="0"/>
                  <a:ea typeface="Roboto Light" charset="0"/>
                  <a:cs typeface="Roboto Light" charset="0"/>
                </a:rPr>
                <a:t>Problog</a:t>
              </a:r>
              <a:r>
                <a:rPr lang="en-US" sz="1200" dirty="0" smtClean="0">
                  <a:solidFill>
                    <a:schemeClr val="accent1">
                      <a:lumMod val="20000"/>
                      <a:lumOff val="80000"/>
                    </a:schemeClr>
                  </a:solidFill>
                  <a:latin typeface="Roboto Light" charset="0"/>
                  <a:ea typeface="Roboto Light" charset="0"/>
                  <a:cs typeface="Roboto Light" charset="0"/>
                </a:rPr>
                <a:t> 2</a:t>
              </a:r>
            </a:p>
            <a:p>
              <a:pPr marL="380990" indent="-380990">
                <a:buClr>
                  <a:schemeClr val="accent1">
                    <a:lumMod val="20000"/>
                    <a:lumOff val="80000"/>
                  </a:schemeClr>
                </a:buClr>
                <a:buFont typeface="+mj-lt"/>
                <a:buAutoNum type="arabicPeriod"/>
              </a:pPr>
              <a:endParaRPr lang="en-US" sz="1200" dirty="0">
                <a:solidFill>
                  <a:schemeClr val="accent1">
                    <a:lumMod val="20000"/>
                    <a:lumOff val="80000"/>
                  </a:schemeClr>
                </a:solidFill>
                <a:latin typeface="Roboto Light" charset="0"/>
                <a:ea typeface="Roboto Light" charset="0"/>
                <a:cs typeface="Roboto Light" charset="0"/>
              </a:endParaRPr>
            </a:p>
            <a:p>
              <a:pPr marL="380990" indent="-380990">
                <a:buClr>
                  <a:schemeClr val="accent1">
                    <a:lumMod val="20000"/>
                    <a:lumOff val="80000"/>
                  </a:schemeClr>
                </a:buClr>
                <a:buFont typeface="+mj-lt"/>
                <a:buAutoNum type="arabicPeriod"/>
              </a:pPr>
              <a:r>
                <a:rPr lang="en-US" sz="1200" dirty="0" err="1" smtClean="0">
                  <a:solidFill>
                    <a:schemeClr val="accent1">
                      <a:lumMod val="20000"/>
                      <a:lumOff val="80000"/>
                    </a:schemeClr>
                  </a:solidFill>
                  <a:latin typeface="Roboto Light" charset="0"/>
                  <a:ea typeface="Roboto Light" charset="0"/>
                  <a:cs typeface="Roboto Light" charset="0"/>
                </a:rPr>
                <a:t>Vergelijking</a:t>
              </a:r>
              <a:r>
                <a:rPr lang="en-US" sz="1200" dirty="0" smtClean="0">
                  <a:solidFill>
                    <a:schemeClr val="accent1">
                      <a:lumMod val="20000"/>
                      <a:lumOff val="80000"/>
                    </a:schemeClr>
                  </a:solidFill>
                  <a:latin typeface="Roboto Light" charset="0"/>
                  <a:ea typeface="Roboto Light" charset="0"/>
                  <a:cs typeface="Roboto Light" charset="0"/>
                </a:rPr>
                <a:t> met </a:t>
              </a:r>
              <a:br>
                <a:rPr lang="en-US" sz="1200" dirty="0" smtClean="0">
                  <a:solidFill>
                    <a:schemeClr val="accent1">
                      <a:lumMod val="20000"/>
                      <a:lumOff val="80000"/>
                    </a:schemeClr>
                  </a:solidFill>
                  <a:latin typeface="Roboto Light" charset="0"/>
                  <a:ea typeface="Roboto Light" charset="0"/>
                  <a:cs typeface="Roboto Light" charset="0"/>
                </a:rPr>
              </a:br>
              <a:r>
                <a:rPr lang="en-US" sz="1200" dirty="0" err="1" smtClean="0">
                  <a:solidFill>
                    <a:schemeClr val="accent1">
                      <a:lumMod val="20000"/>
                      <a:lumOff val="80000"/>
                    </a:schemeClr>
                  </a:solidFill>
                  <a:latin typeface="Roboto Light" charset="0"/>
                  <a:ea typeface="Roboto Light" charset="0"/>
                  <a:cs typeface="Roboto Light" charset="0"/>
                </a:rPr>
                <a:t>andere</a:t>
              </a:r>
              <a:r>
                <a:rPr lang="en-US" sz="1200" dirty="0" smtClean="0">
                  <a:solidFill>
                    <a:schemeClr val="accent1">
                      <a:lumMod val="20000"/>
                      <a:lumOff val="80000"/>
                    </a:schemeClr>
                  </a:solidFill>
                  <a:latin typeface="Roboto Light" charset="0"/>
                  <a:ea typeface="Roboto Light" charset="0"/>
                  <a:cs typeface="Roboto Light" charset="0"/>
                </a:rPr>
                <a:t> </a:t>
              </a:r>
              <a:r>
                <a:rPr lang="en-US" sz="1200" dirty="0" err="1" smtClean="0">
                  <a:solidFill>
                    <a:schemeClr val="accent1">
                      <a:lumMod val="20000"/>
                      <a:lumOff val="80000"/>
                    </a:schemeClr>
                  </a:solidFill>
                  <a:latin typeface="Roboto Light" charset="0"/>
                  <a:ea typeface="Roboto Light" charset="0"/>
                  <a:cs typeface="Roboto Light" charset="0"/>
                </a:rPr>
                <a:t>talen</a:t>
              </a:r>
              <a:endParaRPr lang="en-US" sz="1200" dirty="0" smtClean="0">
                <a:solidFill>
                  <a:schemeClr val="accent1">
                    <a:lumMod val="20000"/>
                    <a:lumOff val="80000"/>
                  </a:schemeClr>
                </a:solidFill>
                <a:latin typeface="Roboto Light" charset="0"/>
                <a:ea typeface="Roboto Light" charset="0"/>
                <a:cs typeface="Roboto Light" charset="0"/>
              </a:endParaRPr>
            </a:p>
            <a:p>
              <a:pPr marL="380990" indent="-380990">
                <a:buClr>
                  <a:schemeClr val="accent1">
                    <a:lumMod val="20000"/>
                    <a:lumOff val="80000"/>
                  </a:schemeClr>
                </a:buClr>
                <a:buFont typeface="+mj-lt"/>
                <a:buAutoNum type="arabicPeriod"/>
              </a:pPr>
              <a:endParaRPr lang="en-US" sz="1200" dirty="0">
                <a:solidFill>
                  <a:schemeClr val="accent1">
                    <a:lumMod val="20000"/>
                    <a:lumOff val="80000"/>
                  </a:schemeClr>
                </a:solidFill>
                <a:latin typeface="Roboto Light" charset="0"/>
                <a:ea typeface="Roboto Light" charset="0"/>
                <a:cs typeface="Roboto Light" charset="0"/>
              </a:endParaRPr>
            </a:p>
            <a:p>
              <a:pPr marL="380990" indent="-380990">
                <a:buClr>
                  <a:schemeClr val="accent1">
                    <a:lumMod val="20000"/>
                    <a:lumOff val="80000"/>
                  </a:schemeClr>
                </a:buClr>
                <a:buFont typeface="+mj-lt"/>
                <a:buAutoNum type="arabicPeriod"/>
              </a:pPr>
              <a:r>
                <a:rPr lang="en-US" sz="1200" dirty="0" err="1" smtClean="0">
                  <a:solidFill>
                    <a:schemeClr val="accent1">
                      <a:lumMod val="20000"/>
                      <a:lumOff val="80000"/>
                    </a:schemeClr>
                  </a:solidFill>
                  <a:latin typeface="Roboto Light" charset="0"/>
                  <a:ea typeface="Roboto Light" charset="0"/>
                  <a:cs typeface="Roboto Light" charset="0"/>
                </a:rPr>
                <a:t>Voorbeelden</a:t>
              </a:r>
              <a:endParaRPr lang="en-US" sz="1200" dirty="0" smtClean="0">
                <a:solidFill>
                  <a:schemeClr val="accent1">
                    <a:lumMod val="20000"/>
                    <a:lumOff val="80000"/>
                  </a:schemeClr>
                </a:solidFill>
                <a:latin typeface="Roboto Light" charset="0"/>
                <a:ea typeface="Roboto Light" charset="0"/>
                <a:cs typeface="Roboto Light" charset="0"/>
              </a:endParaRPr>
            </a:p>
          </p:txBody>
        </p:sp>
      </p:grpSp>
      <p:sp>
        <p:nvSpPr>
          <p:cNvPr id="31" name="Oval 30"/>
          <p:cNvSpPr/>
          <p:nvPr/>
        </p:nvSpPr>
        <p:spPr>
          <a:xfrm>
            <a:off x="9429900" y="2403246"/>
            <a:ext cx="684988" cy="684986"/>
          </a:xfrm>
          <a:prstGeom prst="ellipse">
            <a:avLst/>
          </a:prstGeom>
          <a:solidFill>
            <a:srgbClr val="52BEEC"/>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Roboto Medium" charset="0"/>
                <a:ea typeface="Roboto Medium" charset="0"/>
                <a:cs typeface="Roboto Medium" charset="0"/>
              </a:rPr>
              <a:t>4</a:t>
            </a:r>
            <a:endParaRPr lang="en-US" sz="2400" dirty="0">
              <a:latin typeface="Roboto Medium" charset="0"/>
              <a:ea typeface="Roboto Medium" charset="0"/>
              <a:cs typeface="Roboto Medium" charset="0"/>
            </a:endParaRPr>
          </a:p>
        </p:txBody>
      </p:sp>
    </p:spTree>
    <p:extLst>
      <p:ext uri="{BB962C8B-B14F-4D97-AF65-F5344CB8AC3E}">
        <p14:creationId xmlns:p14="http://schemas.microsoft.com/office/powerpoint/2010/main" val="192048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PCG met Prolog</a:t>
            </a:r>
            <a:endParaRPr lang="en-US" dirty="0"/>
          </a:p>
        </p:txBody>
      </p:sp>
      <p:sp>
        <p:nvSpPr>
          <p:cNvPr id="3" name="Slide Number Placeholder 2"/>
          <p:cNvSpPr>
            <a:spLocks noGrp="1"/>
          </p:cNvSpPr>
          <p:nvPr>
            <p:ph type="sldNum" sz="quarter" idx="4"/>
          </p:nvPr>
        </p:nvSpPr>
        <p:spPr/>
        <p:txBody>
          <a:bodyPr/>
          <a:lstStyle/>
          <a:p>
            <a:fld id="{936C95AE-7298-45E1-9514-94AFF5BED89B}" type="slidenum">
              <a:rPr lang="en-US" smtClean="0"/>
              <a:pPr/>
              <a:t>25</a:t>
            </a:fld>
            <a:endParaRPr lang="en-US" dirty="0"/>
          </a:p>
        </p:txBody>
      </p:sp>
      <p:sp>
        <p:nvSpPr>
          <p:cNvPr id="4" name="Rectangle 3"/>
          <p:cNvSpPr/>
          <p:nvPr/>
        </p:nvSpPr>
        <p:spPr>
          <a:xfrm>
            <a:off x="526941" y="2330821"/>
            <a:ext cx="9244587" cy="3550025"/>
          </a:xfrm>
          <a:prstGeom prst="rect">
            <a:avLst/>
          </a:prstGeom>
          <a:solidFill>
            <a:schemeClr val="bg1"/>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dirty="0" smtClean="0">
              <a:solidFill>
                <a:schemeClr val="bg1">
                  <a:lumMod val="65000"/>
                </a:schemeClr>
              </a:solidFill>
              <a:latin typeface="FontAwesome" charset="0"/>
              <a:ea typeface="FontAwesome" charset="0"/>
              <a:cs typeface="FontAwesome" charset="0"/>
            </a:endParaRPr>
          </a:p>
          <a:p>
            <a:pPr>
              <a:lnSpc>
                <a:spcPct val="150000"/>
              </a:lnSpc>
            </a:pPr>
            <a:endParaRPr lang="en-US" dirty="0">
              <a:solidFill>
                <a:schemeClr val="bg1">
                  <a:lumMod val="65000"/>
                </a:schemeClr>
              </a:solidFill>
              <a:latin typeface="FontAwesome" charset="0"/>
              <a:ea typeface="FontAwesome" charset="0"/>
              <a:cs typeface="FontAwesome" charset="0"/>
            </a:endParaRPr>
          </a:p>
          <a:p>
            <a:r>
              <a:rPr lang="en-US" dirty="0" smtClean="0">
                <a:solidFill>
                  <a:schemeClr val="bg1">
                    <a:lumMod val="65000"/>
                  </a:schemeClr>
                </a:solidFill>
                <a:latin typeface="FontAwesome" charset="0"/>
                <a:ea typeface="FontAwesome" charset="0"/>
                <a:cs typeface="FontAwesome" charset="0"/>
              </a:rPr>
              <a:t></a:t>
            </a:r>
            <a:r>
              <a:rPr lang="en-US" sz="2400" dirty="0" smtClean="0">
                <a:solidFill>
                  <a:schemeClr val="bg1">
                    <a:lumMod val="65000"/>
                  </a:schemeClr>
                </a:solidFill>
                <a:latin typeface="FontAwesome" charset="0"/>
                <a:ea typeface="FontAwesome" charset="0"/>
                <a:cs typeface="FontAwesome" charset="0"/>
              </a:rPr>
              <a:t> </a:t>
            </a:r>
            <a:r>
              <a:rPr lang="en-US" sz="2400" dirty="0" err="1" smtClean="0">
                <a:solidFill>
                  <a:schemeClr val="bg1">
                    <a:lumMod val="65000"/>
                  </a:schemeClr>
                </a:solidFill>
                <a:latin typeface="Roboto Light" charset="0"/>
                <a:ea typeface="Roboto Light" charset="0"/>
                <a:cs typeface="Roboto Light" charset="0"/>
              </a:rPr>
              <a:t>ProbLog</a:t>
            </a:r>
            <a:r>
              <a:rPr lang="en-US" sz="2400" dirty="0" smtClean="0">
                <a:solidFill>
                  <a:schemeClr val="bg1">
                    <a:lumMod val="65000"/>
                  </a:schemeClr>
                </a:solidFill>
                <a:latin typeface="Roboto Light" charset="0"/>
                <a:ea typeface="Roboto Light" charset="0"/>
                <a:cs typeface="Roboto Light" charset="0"/>
              </a:rPr>
              <a:t> regels </a:t>
            </a:r>
            <a:r>
              <a:rPr lang="en-US" sz="2400" dirty="0" err="1" smtClean="0">
                <a:solidFill>
                  <a:schemeClr val="bg1">
                    <a:lumMod val="65000"/>
                  </a:schemeClr>
                </a:solidFill>
                <a:latin typeface="Roboto Light" charset="0"/>
                <a:ea typeface="Roboto Light" charset="0"/>
                <a:cs typeface="Roboto Light" charset="0"/>
              </a:rPr>
              <a:t>toepassen</a:t>
            </a:r>
            <a:r>
              <a:rPr lang="en-US" sz="2400" dirty="0" smtClean="0">
                <a:solidFill>
                  <a:schemeClr val="bg1">
                    <a:lumMod val="65000"/>
                  </a:schemeClr>
                </a:solidFill>
                <a:latin typeface="Roboto Light" charset="0"/>
                <a:ea typeface="Roboto Light" charset="0"/>
                <a:cs typeface="Roboto Light" charset="0"/>
              </a:rPr>
              <a:t> </a:t>
            </a:r>
            <a:r>
              <a:rPr lang="en-US" sz="2400" dirty="0" err="1" smtClean="0">
                <a:solidFill>
                  <a:schemeClr val="bg1">
                    <a:lumMod val="65000"/>
                  </a:schemeClr>
                </a:solidFill>
                <a:latin typeface="Roboto Light" charset="0"/>
                <a:ea typeface="Roboto Light" charset="0"/>
                <a:cs typeface="Roboto Light" charset="0"/>
              </a:rPr>
              <a:t>voor</a:t>
            </a:r>
            <a:r>
              <a:rPr lang="en-US" sz="2400" dirty="0" smtClean="0">
                <a:solidFill>
                  <a:schemeClr val="bg1">
                    <a:lumMod val="65000"/>
                  </a:schemeClr>
                </a:solidFill>
                <a:latin typeface="Roboto Light" charset="0"/>
                <a:ea typeface="Roboto Light" charset="0"/>
                <a:cs typeface="Roboto Light" charset="0"/>
              </a:rPr>
              <a:t> </a:t>
            </a:r>
            <a:r>
              <a:rPr lang="en-US" sz="2400" dirty="0" err="1" smtClean="0">
                <a:solidFill>
                  <a:schemeClr val="bg1">
                    <a:lumMod val="65000"/>
                  </a:schemeClr>
                </a:solidFill>
                <a:latin typeface="Roboto Light" charset="0"/>
                <a:ea typeface="Roboto Light" charset="0"/>
                <a:cs typeface="Roboto Light" charset="0"/>
              </a:rPr>
              <a:t>kansen</a:t>
            </a:r>
            <a:r>
              <a:rPr lang="en-US" sz="2400" dirty="0" smtClean="0">
                <a:solidFill>
                  <a:schemeClr val="bg1">
                    <a:lumMod val="65000"/>
                  </a:schemeClr>
                </a:solidFill>
                <a:latin typeface="Roboto Light" charset="0"/>
                <a:ea typeface="Roboto Light" charset="0"/>
                <a:cs typeface="Roboto Light" charset="0"/>
              </a:rPr>
              <a:t> van </a:t>
            </a:r>
            <a:r>
              <a:rPr lang="en-US" sz="2400" dirty="0" err="1" smtClean="0">
                <a:solidFill>
                  <a:schemeClr val="bg1">
                    <a:lumMod val="65000"/>
                  </a:schemeClr>
                </a:solidFill>
                <a:latin typeface="Roboto Light" charset="0"/>
                <a:ea typeface="Roboto Light" charset="0"/>
                <a:cs typeface="Roboto Light" charset="0"/>
              </a:rPr>
              <a:t>voorkomen</a:t>
            </a:r>
            <a:r>
              <a:rPr lang="en-US" sz="2400" dirty="0" smtClean="0">
                <a:solidFill>
                  <a:schemeClr val="bg1">
                    <a:lumMod val="65000"/>
                  </a:schemeClr>
                </a:solidFill>
                <a:latin typeface="Roboto Light" charset="0"/>
                <a:ea typeface="Roboto Light" charset="0"/>
                <a:cs typeface="Roboto Light" charset="0"/>
              </a:rPr>
              <a:t> </a:t>
            </a:r>
            <a:r>
              <a:rPr lang="en-US" sz="2400" dirty="0" err="1" smtClean="0">
                <a:solidFill>
                  <a:schemeClr val="bg1">
                    <a:lumMod val="65000"/>
                  </a:schemeClr>
                </a:solidFill>
                <a:latin typeface="Roboto Light" charset="0"/>
                <a:ea typeface="Roboto Light" charset="0"/>
                <a:cs typeface="Roboto Light" charset="0"/>
              </a:rPr>
              <a:t>bepaalde</a:t>
            </a:r>
            <a:r>
              <a:rPr lang="en-US" sz="2400" dirty="0" smtClean="0">
                <a:solidFill>
                  <a:schemeClr val="bg1">
                    <a:lumMod val="65000"/>
                  </a:schemeClr>
                </a:solidFill>
                <a:latin typeface="Roboto Light" charset="0"/>
                <a:ea typeface="Roboto Light" charset="0"/>
                <a:cs typeface="Roboto Light" charset="0"/>
              </a:rPr>
              <a:t> props of </a:t>
            </a:r>
            <a:r>
              <a:rPr lang="en-US" sz="2400" dirty="0" err="1" smtClean="0">
                <a:solidFill>
                  <a:schemeClr val="bg1">
                    <a:lumMod val="65000"/>
                  </a:schemeClr>
                </a:solidFill>
                <a:latin typeface="Roboto Light" charset="0"/>
                <a:ea typeface="Roboto Light" charset="0"/>
                <a:cs typeface="Roboto Light" charset="0"/>
              </a:rPr>
              <a:t>mapelementen</a:t>
            </a:r>
            <a:endParaRPr lang="en-US" sz="2400" dirty="0" smtClean="0">
              <a:solidFill>
                <a:schemeClr val="bg1">
                  <a:lumMod val="65000"/>
                </a:schemeClr>
              </a:solidFill>
              <a:latin typeface="Roboto Light" charset="0"/>
              <a:ea typeface="Roboto Light" charset="0"/>
              <a:cs typeface="Roboto Light" charset="0"/>
            </a:endParaRPr>
          </a:p>
          <a:p>
            <a:endParaRPr lang="en-US" sz="2400" dirty="0">
              <a:solidFill>
                <a:schemeClr val="bg1">
                  <a:lumMod val="65000"/>
                </a:schemeClr>
              </a:solidFill>
              <a:latin typeface="Roboto Light" charset="0"/>
              <a:ea typeface="Roboto Light" charset="0"/>
              <a:cs typeface="Roboto Light" charset="0"/>
            </a:endParaRPr>
          </a:p>
          <a:p>
            <a:r>
              <a:rPr lang="en-US" dirty="0">
                <a:solidFill>
                  <a:schemeClr val="bg1">
                    <a:lumMod val="65000"/>
                  </a:schemeClr>
                </a:solidFill>
                <a:latin typeface="FontAwesome" charset="0"/>
                <a:ea typeface="FontAwesome" charset="0"/>
                <a:cs typeface="FontAwesome" charset="0"/>
              </a:rPr>
              <a:t> </a:t>
            </a:r>
            <a:r>
              <a:rPr lang="en-US" sz="2400" dirty="0" smtClean="0">
                <a:solidFill>
                  <a:schemeClr val="bg1">
                    <a:lumMod val="65000"/>
                  </a:schemeClr>
                </a:solidFill>
                <a:latin typeface="Roboto Light" charset="0"/>
                <a:ea typeface="Roboto Light" charset="0"/>
                <a:cs typeface="Roboto Light" charset="0"/>
              </a:rPr>
              <a:t>Maar! </a:t>
            </a:r>
            <a:r>
              <a:rPr lang="en-US" sz="2400" dirty="0" err="1" smtClean="0">
                <a:solidFill>
                  <a:schemeClr val="bg1">
                    <a:lumMod val="65000"/>
                  </a:schemeClr>
                </a:solidFill>
                <a:latin typeface="Roboto Light" charset="0"/>
                <a:ea typeface="Roboto Light" charset="0"/>
                <a:cs typeface="Roboto Light" charset="0"/>
              </a:rPr>
              <a:t>ProbLog</a:t>
            </a:r>
            <a:r>
              <a:rPr lang="en-US" sz="2400" dirty="0" smtClean="0">
                <a:solidFill>
                  <a:schemeClr val="bg1">
                    <a:lumMod val="65000"/>
                  </a:schemeClr>
                </a:solidFill>
                <a:latin typeface="Roboto Light" charset="0"/>
                <a:ea typeface="Roboto Light" charset="0"/>
                <a:cs typeface="Roboto Light" charset="0"/>
              </a:rPr>
              <a:t> </a:t>
            </a:r>
            <a:r>
              <a:rPr lang="en-US" sz="2400" dirty="0" err="1" smtClean="0">
                <a:solidFill>
                  <a:schemeClr val="bg1">
                    <a:lumMod val="65000"/>
                  </a:schemeClr>
                </a:solidFill>
                <a:latin typeface="Roboto Light" charset="0"/>
                <a:ea typeface="Roboto Light" charset="0"/>
                <a:cs typeface="Roboto Light" charset="0"/>
              </a:rPr>
              <a:t>kan</a:t>
            </a:r>
            <a:r>
              <a:rPr lang="en-US" sz="2400" dirty="0" smtClean="0">
                <a:solidFill>
                  <a:schemeClr val="bg1">
                    <a:lumMod val="65000"/>
                  </a:schemeClr>
                </a:solidFill>
                <a:latin typeface="Roboto Light" charset="0"/>
                <a:ea typeface="Roboto Light" charset="0"/>
                <a:cs typeface="Roboto Light" charset="0"/>
              </a:rPr>
              <a:t> </a:t>
            </a:r>
            <a:r>
              <a:rPr lang="en-US" sz="2400" dirty="0" err="1" smtClean="0">
                <a:solidFill>
                  <a:schemeClr val="bg1">
                    <a:lumMod val="65000"/>
                  </a:schemeClr>
                </a:solidFill>
                <a:latin typeface="Roboto Light" charset="0"/>
                <a:ea typeface="Roboto Light" charset="0"/>
                <a:cs typeface="Roboto Light" charset="0"/>
              </a:rPr>
              <a:t>ook</a:t>
            </a:r>
            <a:r>
              <a:rPr lang="en-US" sz="2400" dirty="0" smtClean="0">
                <a:solidFill>
                  <a:schemeClr val="bg1">
                    <a:lumMod val="65000"/>
                  </a:schemeClr>
                </a:solidFill>
                <a:latin typeface="Roboto Light" charset="0"/>
                <a:ea typeface="Roboto Light" charset="0"/>
                <a:cs typeface="Roboto Light" charset="0"/>
              </a:rPr>
              <a:t> </a:t>
            </a:r>
            <a:r>
              <a:rPr lang="en-US" sz="2400" dirty="0" err="1" smtClean="0">
                <a:solidFill>
                  <a:schemeClr val="bg1">
                    <a:lumMod val="65000"/>
                  </a:schemeClr>
                </a:solidFill>
                <a:latin typeface="Roboto Light" charset="0"/>
                <a:ea typeface="Roboto Light" charset="0"/>
                <a:cs typeface="Roboto Light" charset="0"/>
              </a:rPr>
              <a:t>meer</a:t>
            </a:r>
            <a:r>
              <a:rPr lang="en-US" sz="2400" dirty="0" smtClean="0">
                <a:solidFill>
                  <a:schemeClr val="bg1">
                    <a:lumMod val="65000"/>
                  </a:schemeClr>
                </a:solidFill>
                <a:latin typeface="Roboto Light" charset="0"/>
                <a:ea typeface="Roboto Light" charset="0"/>
                <a:cs typeface="Roboto Light" charset="0"/>
              </a:rPr>
              <a:t>: </a:t>
            </a:r>
            <a:r>
              <a:rPr lang="en-US" sz="2400" dirty="0" err="1" smtClean="0">
                <a:solidFill>
                  <a:schemeClr val="bg1">
                    <a:lumMod val="65000"/>
                  </a:schemeClr>
                </a:solidFill>
                <a:latin typeface="Roboto Light" charset="0"/>
                <a:ea typeface="Roboto Light" charset="0"/>
                <a:cs typeface="Roboto Light" charset="0"/>
              </a:rPr>
              <a:t>leren</a:t>
            </a:r>
            <a:endParaRPr lang="en-US" sz="2400" dirty="0" smtClean="0">
              <a:solidFill>
                <a:schemeClr val="bg1">
                  <a:lumMod val="65000"/>
                </a:schemeClr>
              </a:solidFill>
              <a:latin typeface="Roboto Light" charset="0"/>
              <a:ea typeface="Roboto Light" charset="0"/>
              <a:cs typeface="Roboto Light" charset="0"/>
            </a:endParaRPr>
          </a:p>
          <a:p>
            <a:endParaRPr lang="en-US" sz="2400" dirty="0">
              <a:solidFill>
                <a:schemeClr val="bg1">
                  <a:lumMod val="65000"/>
                </a:schemeClr>
              </a:solidFill>
              <a:latin typeface="Roboto Light" charset="0"/>
              <a:ea typeface="Roboto Light" charset="0"/>
              <a:cs typeface="Roboto Light" charset="0"/>
            </a:endParaRPr>
          </a:p>
          <a:p>
            <a:r>
              <a:rPr lang="en-US" dirty="0">
                <a:solidFill>
                  <a:schemeClr val="bg1">
                    <a:lumMod val="65000"/>
                  </a:schemeClr>
                </a:solidFill>
                <a:latin typeface="FontAwesome" charset="0"/>
                <a:ea typeface="FontAwesome" charset="0"/>
                <a:cs typeface="FontAwesome" charset="0"/>
              </a:rPr>
              <a:t> </a:t>
            </a:r>
            <a:r>
              <a:rPr lang="en-US" sz="2400" dirty="0" err="1">
                <a:solidFill>
                  <a:schemeClr val="bg1">
                    <a:lumMod val="65000"/>
                  </a:schemeClr>
                </a:solidFill>
                <a:latin typeface="Roboto Light" charset="0"/>
                <a:ea typeface="Roboto Light" charset="0"/>
                <a:cs typeface="Roboto Light" charset="0"/>
              </a:rPr>
              <a:t>S</a:t>
            </a:r>
            <a:r>
              <a:rPr lang="en-US" sz="2400" dirty="0" err="1" smtClean="0">
                <a:solidFill>
                  <a:schemeClr val="bg1">
                    <a:lumMod val="65000"/>
                  </a:schemeClr>
                </a:solidFill>
                <a:latin typeface="Roboto Light" charset="0"/>
                <a:ea typeface="Roboto Light" charset="0"/>
                <a:cs typeface="Roboto Light" charset="0"/>
              </a:rPr>
              <a:t>peler</a:t>
            </a:r>
            <a:r>
              <a:rPr lang="en-US" sz="2400" dirty="0" smtClean="0">
                <a:solidFill>
                  <a:schemeClr val="bg1">
                    <a:lumMod val="65000"/>
                  </a:schemeClr>
                </a:solidFill>
                <a:latin typeface="Roboto Light" charset="0"/>
                <a:ea typeface="Roboto Light" charset="0"/>
                <a:cs typeface="Roboto Light" charset="0"/>
              </a:rPr>
              <a:t> </a:t>
            </a:r>
            <a:r>
              <a:rPr lang="en-US" sz="2400" dirty="0" err="1" smtClean="0">
                <a:solidFill>
                  <a:schemeClr val="bg1">
                    <a:lumMod val="65000"/>
                  </a:schemeClr>
                </a:solidFill>
                <a:latin typeface="Roboto Light" charset="0"/>
                <a:ea typeface="Roboto Light" charset="0"/>
                <a:cs typeface="Roboto Light" charset="0"/>
              </a:rPr>
              <a:t>helpen</a:t>
            </a:r>
            <a:r>
              <a:rPr lang="en-US" sz="2400" dirty="0" smtClean="0">
                <a:solidFill>
                  <a:schemeClr val="bg1">
                    <a:lumMod val="65000"/>
                  </a:schemeClr>
                </a:solidFill>
                <a:latin typeface="Roboto Light" charset="0"/>
                <a:ea typeface="Roboto Light" charset="0"/>
                <a:cs typeface="Roboto Light" charset="0"/>
              </a:rPr>
              <a:t> of net </a:t>
            </a:r>
            <a:r>
              <a:rPr lang="en-US" sz="2400" dirty="0" err="1" smtClean="0">
                <a:solidFill>
                  <a:schemeClr val="bg1">
                    <a:lumMod val="65000"/>
                  </a:schemeClr>
                </a:solidFill>
                <a:latin typeface="Roboto Light" charset="0"/>
                <a:ea typeface="Roboto Light" charset="0"/>
                <a:cs typeface="Roboto Light" charset="0"/>
              </a:rPr>
              <a:t>tegen</a:t>
            </a:r>
            <a:r>
              <a:rPr lang="en-US" sz="2400" dirty="0" smtClean="0">
                <a:solidFill>
                  <a:schemeClr val="bg1">
                    <a:lumMod val="65000"/>
                  </a:schemeClr>
                </a:solidFill>
                <a:latin typeface="Roboto Light" charset="0"/>
                <a:ea typeface="Roboto Light" charset="0"/>
                <a:cs typeface="Roboto Light" charset="0"/>
              </a:rPr>
              <a:t> </a:t>
            </a:r>
            <a:r>
              <a:rPr lang="en-US" sz="2400" dirty="0" err="1" smtClean="0">
                <a:solidFill>
                  <a:schemeClr val="bg1">
                    <a:lumMod val="65000"/>
                  </a:schemeClr>
                </a:solidFill>
                <a:latin typeface="Roboto Light" charset="0"/>
                <a:ea typeface="Roboto Light" charset="0"/>
                <a:cs typeface="Roboto Light" charset="0"/>
              </a:rPr>
              <a:t>werken</a:t>
            </a:r>
            <a:r>
              <a:rPr lang="en-US" sz="2400" dirty="0" smtClean="0">
                <a:solidFill>
                  <a:schemeClr val="bg1">
                    <a:lumMod val="65000"/>
                  </a:schemeClr>
                </a:solidFill>
                <a:latin typeface="Roboto Light" charset="0"/>
                <a:ea typeface="Roboto Light" charset="0"/>
                <a:cs typeface="Roboto Light" charset="0"/>
              </a:rPr>
              <a:t> door </a:t>
            </a:r>
            <a:r>
              <a:rPr lang="en-US" sz="2400" dirty="0" err="1" smtClean="0">
                <a:solidFill>
                  <a:schemeClr val="bg1">
                    <a:lumMod val="65000"/>
                  </a:schemeClr>
                </a:solidFill>
                <a:latin typeface="Roboto Light" charset="0"/>
                <a:ea typeface="Roboto Light" charset="0"/>
                <a:cs typeface="Roboto Light" charset="0"/>
              </a:rPr>
              <a:t>leren</a:t>
            </a:r>
            <a:endParaRPr lang="en-US" sz="2400" dirty="0" smtClean="0">
              <a:solidFill>
                <a:schemeClr val="bg1">
                  <a:lumMod val="65000"/>
                </a:schemeClr>
              </a:solidFill>
              <a:latin typeface="Roboto Light" charset="0"/>
              <a:ea typeface="Roboto Light" charset="0"/>
              <a:cs typeface="Roboto Light" charset="0"/>
            </a:endParaRPr>
          </a:p>
          <a:p>
            <a:endParaRPr lang="en-US" sz="2400" dirty="0">
              <a:solidFill>
                <a:schemeClr val="bg1">
                  <a:lumMod val="65000"/>
                </a:schemeClr>
              </a:solidFill>
              <a:latin typeface="Roboto Light" charset="0"/>
              <a:ea typeface="Roboto Light" charset="0"/>
              <a:cs typeface="Roboto Light" charset="0"/>
            </a:endParaRPr>
          </a:p>
          <a:p>
            <a:r>
              <a:rPr lang="en-US" dirty="0" smtClean="0">
                <a:solidFill>
                  <a:schemeClr val="bg1">
                    <a:lumMod val="65000"/>
                  </a:schemeClr>
                </a:solidFill>
                <a:latin typeface="FontAwesome" charset="0"/>
                <a:ea typeface="FontAwesome" charset="0"/>
                <a:cs typeface="FontAwesome" charset="0"/>
              </a:rPr>
              <a:t> </a:t>
            </a:r>
            <a:r>
              <a:rPr lang="en-US" sz="2400" dirty="0" err="1" smtClean="0">
                <a:solidFill>
                  <a:schemeClr val="bg1">
                    <a:lumMod val="65000"/>
                  </a:schemeClr>
                </a:solidFill>
                <a:latin typeface="Roboto Light" charset="0"/>
                <a:ea typeface="Roboto Light" charset="0"/>
                <a:cs typeface="Roboto Light" charset="0"/>
              </a:rPr>
              <a:t>Vermoedelijk</a:t>
            </a:r>
            <a:r>
              <a:rPr lang="en-US" sz="2400" dirty="0" smtClean="0">
                <a:solidFill>
                  <a:schemeClr val="bg1">
                    <a:lumMod val="65000"/>
                  </a:schemeClr>
                </a:solidFill>
                <a:latin typeface="Roboto Light" charset="0"/>
                <a:ea typeface="Roboto Light" charset="0"/>
                <a:cs typeface="Roboto Light" charset="0"/>
              </a:rPr>
              <a:t> </a:t>
            </a:r>
            <a:r>
              <a:rPr lang="en-US" sz="2400" dirty="0" err="1" smtClean="0">
                <a:solidFill>
                  <a:schemeClr val="bg1">
                    <a:lumMod val="65000"/>
                  </a:schemeClr>
                </a:solidFill>
                <a:latin typeface="Roboto Light" charset="0"/>
                <a:ea typeface="Roboto Light" charset="0"/>
                <a:cs typeface="Roboto Light" charset="0"/>
              </a:rPr>
              <a:t>veel</a:t>
            </a:r>
            <a:r>
              <a:rPr lang="en-US" sz="2400" dirty="0" smtClean="0">
                <a:solidFill>
                  <a:schemeClr val="bg1">
                    <a:lumMod val="65000"/>
                  </a:schemeClr>
                </a:solidFill>
                <a:latin typeface="Roboto Light" charset="0"/>
                <a:ea typeface="Roboto Light" charset="0"/>
                <a:cs typeface="Roboto Light" charset="0"/>
              </a:rPr>
              <a:t> </a:t>
            </a:r>
            <a:r>
              <a:rPr lang="en-US" sz="2400" dirty="0" err="1" smtClean="0">
                <a:solidFill>
                  <a:schemeClr val="bg1">
                    <a:lumMod val="65000"/>
                  </a:schemeClr>
                </a:solidFill>
                <a:latin typeface="Roboto Light" charset="0"/>
                <a:ea typeface="Roboto Light" charset="0"/>
                <a:cs typeface="Roboto Light" charset="0"/>
              </a:rPr>
              <a:t>mogelijkheden</a:t>
            </a:r>
            <a:endParaRPr lang="en-US" sz="2400" dirty="0" smtClean="0">
              <a:solidFill>
                <a:schemeClr val="bg1">
                  <a:lumMod val="65000"/>
                </a:schemeClr>
              </a:solidFill>
              <a:latin typeface="Roboto Light" charset="0"/>
              <a:ea typeface="Roboto Light" charset="0"/>
              <a:cs typeface="Roboto Light" charset="0"/>
            </a:endParaRPr>
          </a:p>
          <a:p>
            <a:endParaRPr lang="en-US" sz="2400" dirty="0" smtClean="0">
              <a:solidFill>
                <a:schemeClr val="bg1">
                  <a:lumMod val="65000"/>
                </a:schemeClr>
              </a:solidFill>
              <a:latin typeface="Roboto Light" charset="0"/>
              <a:ea typeface="Roboto Light" charset="0"/>
              <a:cs typeface="Roboto Light" charset="0"/>
            </a:endParaRPr>
          </a:p>
          <a:p>
            <a:endParaRPr lang="en-US" sz="2400" dirty="0">
              <a:solidFill>
                <a:schemeClr val="bg1">
                  <a:lumMod val="65000"/>
                </a:schemeClr>
              </a:solidFill>
              <a:latin typeface="Roboto Light" charset="0"/>
              <a:ea typeface="Roboto Light" charset="0"/>
              <a:cs typeface="Roboto Light" charset="0"/>
            </a:endParaRPr>
          </a:p>
        </p:txBody>
      </p:sp>
      <p:sp>
        <p:nvSpPr>
          <p:cNvPr id="5" name="Oval 4"/>
          <p:cNvSpPr/>
          <p:nvPr/>
        </p:nvSpPr>
        <p:spPr>
          <a:xfrm>
            <a:off x="9333585" y="3667890"/>
            <a:ext cx="875886" cy="875886"/>
          </a:xfrm>
          <a:prstGeom prst="ellipse">
            <a:avLst/>
          </a:prstGeom>
          <a:solidFill>
            <a:schemeClr val="accent3"/>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dirty="0">
                <a:latin typeface="FontAwesome" charset="0"/>
                <a:ea typeface="FontAwesome" charset="0"/>
                <a:cs typeface="FontAwesome" charset="0"/>
              </a:rPr>
              <a:t></a:t>
            </a:r>
            <a:endParaRPr lang="en-US" sz="3200" dirty="0">
              <a:solidFill>
                <a:schemeClr val="bg1">
                  <a:lumMod val="65000"/>
                </a:schemeClr>
              </a:solidFill>
              <a:latin typeface="FontAwesome" charset="0"/>
              <a:ea typeface="FontAwesome" charset="0"/>
              <a:cs typeface="FontAwesome" charset="0"/>
            </a:endParaRPr>
          </a:p>
          <a:p>
            <a:pPr algn="ctr"/>
            <a:endParaRPr lang="en-US" sz="3200" dirty="0">
              <a:solidFill>
                <a:srgbClr val="F5F5F5"/>
              </a:solidFill>
              <a:latin typeface="FontAwesome" charset="0"/>
              <a:ea typeface="FontAwesome" charset="0"/>
              <a:cs typeface="FontAwesome" charset="0"/>
            </a:endParaRPr>
          </a:p>
        </p:txBody>
      </p:sp>
    </p:spTree>
    <p:extLst>
      <p:ext uri="{BB962C8B-B14F-4D97-AF65-F5344CB8AC3E}">
        <p14:creationId xmlns:p14="http://schemas.microsoft.com/office/powerpoint/2010/main" val="175232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p:cNvSpPr/>
          <p:nvPr/>
        </p:nvSpPr>
        <p:spPr>
          <a:xfrm>
            <a:off x="7532207" y="0"/>
            <a:ext cx="4659793" cy="6858000"/>
          </a:xfrm>
          <a:custGeom>
            <a:avLst/>
            <a:gdLst>
              <a:gd name="connsiteX0" fmla="*/ 0 w 4659793"/>
              <a:gd name="connsiteY0" fmla="*/ 0 h 6858000"/>
              <a:gd name="connsiteX1" fmla="*/ 4659793 w 4659793"/>
              <a:gd name="connsiteY1" fmla="*/ 0 h 6858000"/>
              <a:gd name="connsiteX2" fmla="*/ 4659793 w 4659793"/>
              <a:gd name="connsiteY2" fmla="*/ 6858000 h 6858000"/>
              <a:gd name="connsiteX3" fmla="*/ 0 w 465979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659793" h="6858000">
                <a:moveTo>
                  <a:pt x="0" y="0"/>
                </a:moveTo>
                <a:lnTo>
                  <a:pt x="4659793" y="0"/>
                </a:lnTo>
                <a:lnTo>
                  <a:pt x="4659793" y="6858000"/>
                </a:lnTo>
                <a:lnTo>
                  <a:pt x="0" y="6858000"/>
                </a:lnTo>
                <a:close/>
              </a:path>
            </a:pathLst>
          </a:custGeom>
          <a:solidFill>
            <a:srgbClr val="00407A"/>
          </a:solidFill>
          <a:ln>
            <a:noFill/>
          </a:ln>
          <a:effectLst>
            <a:outerShdw blurRad="50800" dist="254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6064369" y="0"/>
            <a:ext cx="6127631" cy="6858000"/>
          </a:xfrm>
          <a:custGeom>
            <a:avLst/>
            <a:gdLst>
              <a:gd name="connsiteX0" fmla="*/ 0 w 6127631"/>
              <a:gd name="connsiteY0" fmla="*/ 0 h 6858000"/>
              <a:gd name="connsiteX1" fmla="*/ 5042155 w 6127631"/>
              <a:gd name="connsiteY1" fmla="*/ 0 h 6858000"/>
              <a:gd name="connsiteX2" fmla="*/ 6127631 w 6127631"/>
              <a:gd name="connsiteY2" fmla="*/ 1625159 h 6858000"/>
              <a:gd name="connsiteX3" fmla="*/ 6127631 w 6127631"/>
              <a:gd name="connsiteY3" fmla="*/ 5232842 h 6858000"/>
              <a:gd name="connsiteX4" fmla="*/ 5042155 w 6127631"/>
              <a:gd name="connsiteY4" fmla="*/ 6858000 h 6858000"/>
              <a:gd name="connsiteX5" fmla="*/ 0 w 612763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27631" h="6858000">
                <a:moveTo>
                  <a:pt x="0" y="0"/>
                </a:moveTo>
                <a:lnTo>
                  <a:pt x="5042155" y="0"/>
                </a:lnTo>
                <a:lnTo>
                  <a:pt x="6127631" y="1625159"/>
                </a:lnTo>
                <a:lnTo>
                  <a:pt x="6127631" y="5232842"/>
                </a:lnTo>
                <a:lnTo>
                  <a:pt x="5042155" y="6858000"/>
                </a:lnTo>
                <a:lnTo>
                  <a:pt x="0" y="6858000"/>
                </a:lnTo>
                <a:close/>
              </a:path>
            </a:pathLst>
          </a:custGeom>
          <a:solidFill>
            <a:schemeClr val="accent5"/>
          </a:solidFill>
          <a:ln>
            <a:noFill/>
          </a:ln>
          <a:effectLst>
            <a:outerShdw blurRad="50800" dist="254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entagon 13"/>
          <p:cNvSpPr/>
          <p:nvPr/>
        </p:nvSpPr>
        <p:spPr>
          <a:xfrm>
            <a:off x="3696872" y="0"/>
            <a:ext cx="7332453" cy="6858000"/>
          </a:xfrm>
          <a:prstGeom prst="homePlate">
            <a:avLst>
              <a:gd name="adj" fmla="val 33396"/>
            </a:avLst>
          </a:prstGeom>
          <a:solidFill>
            <a:srgbClr val="116E8A"/>
          </a:solidFill>
          <a:ln>
            <a:noFill/>
          </a:ln>
          <a:effectLst>
            <a:outerShdw blurRad="50800" dist="254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entagon 14"/>
          <p:cNvSpPr/>
          <p:nvPr/>
        </p:nvSpPr>
        <p:spPr>
          <a:xfrm>
            <a:off x="1930303" y="0"/>
            <a:ext cx="7332453" cy="6858000"/>
          </a:xfrm>
          <a:prstGeom prst="homePlate">
            <a:avLst>
              <a:gd name="adj" fmla="val 33396"/>
            </a:avLst>
          </a:prstGeom>
          <a:solidFill>
            <a:schemeClr val="accent2"/>
          </a:solidFill>
          <a:ln>
            <a:noFill/>
          </a:ln>
          <a:effectLst>
            <a:outerShdw blurRad="50800" dist="254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entagon 12"/>
          <p:cNvSpPr/>
          <p:nvPr/>
        </p:nvSpPr>
        <p:spPr>
          <a:xfrm>
            <a:off x="631574" y="0"/>
            <a:ext cx="7332453" cy="6858000"/>
          </a:xfrm>
          <a:prstGeom prst="homePlate">
            <a:avLst>
              <a:gd name="adj" fmla="val 33396"/>
            </a:avLst>
          </a:prstGeom>
          <a:solidFill>
            <a:srgbClr val="52BEEC"/>
          </a:solidFill>
          <a:ln>
            <a:noFill/>
          </a:ln>
          <a:effectLst>
            <a:outerShdw blurRad="50800" dist="254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p:cNvSpPr/>
          <p:nvPr/>
        </p:nvSpPr>
        <p:spPr>
          <a:xfrm>
            <a:off x="303770" y="0"/>
            <a:ext cx="7332453" cy="6858000"/>
          </a:xfrm>
          <a:prstGeom prst="homePlate">
            <a:avLst>
              <a:gd name="adj" fmla="val 33396"/>
            </a:avLst>
          </a:prstGeom>
          <a:solidFill>
            <a:schemeClr val="tx2"/>
          </a:solidFill>
          <a:ln>
            <a:noFill/>
          </a:ln>
          <a:effectLst>
            <a:outerShdw blurRad="50800" dist="254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p:nvSpPr>
        <p:spPr>
          <a:xfrm>
            <a:off x="-524063" y="0"/>
            <a:ext cx="7332453" cy="6858000"/>
          </a:xfrm>
          <a:prstGeom prst="homePlate">
            <a:avLst>
              <a:gd name="adj" fmla="val 33396"/>
            </a:avLst>
          </a:prstGeom>
          <a:solidFill>
            <a:schemeClr val="accent2"/>
          </a:solidFill>
          <a:ln>
            <a:noFill/>
          </a:ln>
          <a:effectLst>
            <a:outerShdw blurRad="50800" dist="254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839077" y="2689571"/>
            <a:ext cx="6026953" cy="954107"/>
          </a:xfrm>
          <a:prstGeom prst="rect">
            <a:avLst/>
          </a:prstGeom>
        </p:spPr>
        <p:txBody>
          <a:bodyPr wrap="square">
            <a:spAutoFit/>
          </a:bodyPr>
          <a:lstStyle/>
          <a:p>
            <a:pPr>
              <a:lnSpc>
                <a:spcPct val="140000"/>
              </a:lnSpc>
            </a:pPr>
            <a:r>
              <a:rPr lang="en-US" sz="4000" dirty="0" err="1" smtClean="0">
                <a:solidFill>
                  <a:schemeClr val="bg1"/>
                </a:solidFill>
                <a:latin typeface="Roboto Light" charset="0"/>
                <a:ea typeface="Roboto Light" charset="0"/>
                <a:cs typeface="Roboto Light" charset="0"/>
              </a:rPr>
              <a:t>Einde</a:t>
            </a:r>
            <a:endParaRPr lang="en-US" sz="4000" dirty="0">
              <a:solidFill>
                <a:schemeClr val="bg1"/>
              </a:solidFill>
              <a:latin typeface="Roboto Light" charset="0"/>
              <a:ea typeface="Roboto Light" charset="0"/>
              <a:cs typeface="Roboto Light" charset="0"/>
            </a:endParaRPr>
          </a:p>
        </p:txBody>
      </p:sp>
      <p:sp>
        <p:nvSpPr>
          <p:cNvPr id="43" name="Rectangle 42"/>
          <p:cNvSpPr/>
          <p:nvPr/>
        </p:nvSpPr>
        <p:spPr>
          <a:xfrm>
            <a:off x="839077" y="3681559"/>
            <a:ext cx="6026953" cy="461665"/>
          </a:xfrm>
          <a:prstGeom prst="rect">
            <a:avLst/>
          </a:prstGeom>
        </p:spPr>
        <p:txBody>
          <a:bodyPr wrap="square">
            <a:spAutoFit/>
          </a:bodyPr>
          <a:lstStyle/>
          <a:p>
            <a:r>
              <a:rPr lang="en-US" sz="2400" dirty="0" err="1" smtClean="0">
                <a:solidFill>
                  <a:schemeClr val="bg1"/>
                </a:solidFill>
                <a:latin typeface="Roboto Thin" charset="0"/>
                <a:ea typeface="Roboto Thin" charset="0"/>
                <a:cs typeface="Roboto Thin" charset="0"/>
              </a:rPr>
              <a:t>Zijn</a:t>
            </a:r>
            <a:r>
              <a:rPr lang="en-US" sz="2400" dirty="0" smtClean="0">
                <a:solidFill>
                  <a:schemeClr val="bg1"/>
                </a:solidFill>
                <a:latin typeface="Roboto Thin" charset="0"/>
                <a:ea typeface="Roboto Thin" charset="0"/>
                <a:cs typeface="Roboto Thin" charset="0"/>
              </a:rPr>
              <a:t> </a:t>
            </a:r>
            <a:r>
              <a:rPr lang="en-US" sz="2400" dirty="0" err="1" smtClean="0">
                <a:solidFill>
                  <a:schemeClr val="bg1"/>
                </a:solidFill>
                <a:latin typeface="Roboto Thin" charset="0"/>
                <a:ea typeface="Roboto Thin" charset="0"/>
                <a:cs typeface="Roboto Thin" charset="0"/>
              </a:rPr>
              <a:t>er</a:t>
            </a:r>
            <a:r>
              <a:rPr lang="en-US" sz="2400" dirty="0" smtClean="0">
                <a:solidFill>
                  <a:schemeClr val="bg1"/>
                </a:solidFill>
                <a:latin typeface="Roboto Thin" charset="0"/>
                <a:ea typeface="Roboto Thin" charset="0"/>
                <a:cs typeface="Roboto Thin" charset="0"/>
              </a:rPr>
              <a:t> </a:t>
            </a:r>
            <a:r>
              <a:rPr lang="en-US" sz="2400" dirty="0" smtClean="0">
                <a:solidFill>
                  <a:schemeClr val="bg1"/>
                </a:solidFill>
                <a:latin typeface="Roboto Thin" charset="0"/>
                <a:ea typeface="Roboto Thin" charset="0"/>
                <a:cs typeface="Roboto Thin" charset="0"/>
              </a:rPr>
              <a:t>nog </a:t>
            </a:r>
            <a:r>
              <a:rPr lang="en-US" sz="2400" dirty="0" err="1" smtClean="0">
                <a:solidFill>
                  <a:schemeClr val="bg1"/>
                </a:solidFill>
                <a:latin typeface="Roboto Thin" charset="0"/>
                <a:ea typeface="Roboto Thin" charset="0"/>
                <a:cs typeface="Roboto Thin" charset="0"/>
              </a:rPr>
              <a:t>vragen</a:t>
            </a:r>
            <a:r>
              <a:rPr lang="en-US" sz="2400" dirty="0" smtClean="0">
                <a:solidFill>
                  <a:schemeClr val="bg1"/>
                </a:solidFill>
                <a:latin typeface="Roboto Thin" charset="0"/>
                <a:ea typeface="Roboto Thin" charset="0"/>
                <a:cs typeface="Roboto Thin" charset="0"/>
              </a:rPr>
              <a:t>?</a:t>
            </a:r>
            <a:endParaRPr lang="en-US" sz="2400" dirty="0">
              <a:solidFill>
                <a:schemeClr val="bg1"/>
              </a:solidFill>
              <a:latin typeface="Roboto Thin" charset="0"/>
              <a:ea typeface="Roboto Thin" charset="0"/>
              <a:cs typeface="Roboto Thin" charset="0"/>
            </a:endParaRPr>
          </a:p>
        </p:txBody>
      </p:sp>
    </p:spTree>
    <p:extLst>
      <p:ext uri="{BB962C8B-B14F-4D97-AF65-F5344CB8AC3E}">
        <p14:creationId xmlns:p14="http://schemas.microsoft.com/office/powerpoint/2010/main" val="1438537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p:cNvCxnSpPr/>
          <p:nvPr/>
        </p:nvCxnSpPr>
        <p:spPr>
          <a:xfrm>
            <a:off x="0" y="2766187"/>
            <a:ext cx="11107271"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80388" y="775503"/>
            <a:ext cx="11230421" cy="431020"/>
          </a:xfrm>
        </p:spPr>
        <p:txBody>
          <a:bodyPr/>
          <a:lstStyle/>
          <a:p>
            <a:r>
              <a:rPr lang="en-US" dirty="0" err="1" smtClean="0"/>
              <a:t>Inhoudstafel</a:t>
            </a:r>
            <a:endParaRPr lang="en-US" dirty="0"/>
          </a:p>
        </p:txBody>
      </p:sp>
      <p:sp>
        <p:nvSpPr>
          <p:cNvPr id="4" name="Slide Number Placeholder 3"/>
          <p:cNvSpPr>
            <a:spLocks noGrp="1"/>
          </p:cNvSpPr>
          <p:nvPr>
            <p:ph type="sldNum" sz="quarter" idx="4"/>
          </p:nvPr>
        </p:nvSpPr>
        <p:spPr/>
        <p:txBody>
          <a:bodyPr/>
          <a:lstStyle/>
          <a:p>
            <a:fld id="{936C95AE-7298-45E1-9514-94AFF5BED89B}" type="slidenum">
              <a:rPr lang="en-US" smtClean="0"/>
              <a:pPr/>
              <a:t>3</a:t>
            </a:fld>
            <a:endParaRPr lang="en-US" dirty="0"/>
          </a:p>
        </p:txBody>
      </p:sp>
      <p:grpSp>
        <p:nvGrpSpPr>
          <p:cNvPr id="33" name="Group 32"/>
          <p:cNvGrpSpPr/>
          <p:nvPr/>
        </p:nvGrpSpPr>
        <p:grpSpPr>
          <a:xfrm>
            <a:off x="780001" y="2423694"/>
            <a:ext cx="2717517" cy="2565104"/>
            <a:chOff x="736801" y="2682894"/>
            <a:chExt cx="2717517" cy="2565104"/>
          </a:xfrm>
        </p:grpSpPr>
        <p:sp>
          <p:nvSpPr>
            <p:cNvPr id="10" name="Oval 9"/>
            <p:cNvSpPr/>
            <p:nvPr/>
          </p:nvSpPr>
          <p:spPr>
            <a:xfrm>
              <a:off x="736801" y="2682894"/>
              <a:ext cx="684988" cy="684986"/>
            </a:xfrm>
            <a:prstGeom prst="ellipse">
              <a:avLst/>
            </a:prstGeom>
            <a:solidFill>
              <a:schemeClr val="accent3"/>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Medium" charset="0"/>
                  <a:ea typeface="Roboto Medium" charset="0"/>
                  <a:cs typeface="Roboto Medium" charset="0"/>
                </a:rPr>
                <a:t>1</a:t>
              </a:r>
            </a:p>
          </p:txBody>
        </p:sp>
        <p:sp>
          <p:nvSpPr>
            <p:cNvPr id="19" name="Rectangle 18"/>
            <p:cNvSpPr/>
            <p:nvPr/>
          </p:nvSpPr>
          <p:spPr>
            <a:xfrm>
              <a:off x="736801" y="3716241"/>
              <a:ext cx="1074333" cy="369332"/>
            </a:xfrm>
            <a:prstGeom prst="rect">
              <a:avLst/>
            </a:prstGeom>
          </p:spPr>
          <p:txBody>
            <a:bodyPr wrap="none" lIns="91440">
              <a:spAutoFit/>
            </a:bodyPr>
            <a:lstStyle/>
            <a:p>
              <a:r>
                <a:rPr lang="en-US" dirty="0" err="1" smtClean="0">
                  <a:solidFill>
                    <a:schemeClr val="accent3"/>
                  </a:solidFill>
                  <a:latin typeface="Roboto Medium" charset="0"/>
                  <a:ea typeface="Roboto Medium" charset="0"/>
                  <a:cs typeface="Roboto Medium" charset="0"/>
                </a:rPr>
                <a:t>Inleiding</a:t>
              </a:r>
              <a:endParaRPr lang="en-US" dirty="0">
                <a:solidFill>
                  <a:schemeClr val="accent3"/>
                </a:solidFill>
                <a:latin typeface="Roboto Medium" charset="0"/>
                <a:ea typeface="Roboto Medium" charset="0"/>
                <a:cs typeface="Roboto Medium" charset="0"/>
              </a:endParaRPr>
            </a:p>
          </p:txBody>
        </p:sp>
        <p:sp>
          <p:nvSpPr>
            <p:cNvPr id="20" name="Rectangle 19"/>
            <p:cNvSpPr/>
            <p:nvPr/>
          </p:nvSpPr>
          <p:spPr>
            <a:xfrm>
              <a:off x="736802" y="4232335"/>
              <a:ext cx="2717516" cy="1015663"/>
            </a:xfrm>
            <a:prstGeom prst="rect">
              <a:avLst/>
            </a:prstGeom>
          </p:spPr>
          <p:txBody>
            <a:bodyPr wrap="square">
              <a:spAutoFit/>
            </a:bodyPr>
            <a:lstStyle/>
            <a:p>
              <a:pPr marL="380990" indent="-380990">
                <a:buClr>
                  <a:schemeClr val="accent2"/>
                </a:buClr>
                <a:buFont typeface="+mj-lt"/>
                <a:buAutoNum type="arabicPeriod"/>
              </a:pPr>
              <a:r>
                <a:rPr lang="en-US" sz="1200" dirty="0" err="1" smtClean="0">
                  <a:solidFill>
                    <a:schemeClr val="tx1">
                      <a:lumMod val="50000"/>
                      <a:lumOff val="50000"/>
                    </a:schemeClr>
                  </a:solidFill>
                  <a:latin typeface="Roboto Light" charset="0"/>
                  <a:ea typeface="Roboto Light" charset="0"/>
                  <a:cs typeface="Roboto Light" charset="0"/>
                </a:rPr>
                <a:t>Situering</a:t>
              </a:r>
              <a:endParaRPr lang="en-US" sz="1200" dirty="0" smtClean="0">
                <a:solidFill>
                  <a:schemeClr val="tx1">
                    <a:lumMod val="50000"/>
                    <a:lumOff val="50000"/>
                  </a:schemeClr>
                </a:solidFill>
                <a:latin typeface="Roboto Light" charset="0"/>
                <a:ea typeface="Roboto Light" charset="0"/>
                <a:cs typeface="Roboto Light" charset="0"/>
              </a:endParaRPr>
            </a:p>
            <a:p>
              <a:pPr marL="380990" indent="-380990">
                <a:buClr>
                  <a:schemeClr val="accent2"/>
                </a:buClr>
                <a:buFont typeface="+mj-lt"/>
                <a:buAutoNum type="arabicPeriod"/>
              </a:pPr>
              <a:endParaRPr lang="en-US" sz="1200" dirty="0">
                <a:solidFill>
                  <a:schemeClr val="tx1">
                    <a:lumMod val="50000"/>
                    <a:lumOff val="50000"/>
                  </a:schemeClr>
                </a:solidFill>
                <a:latin typeface="Roboto Light" charset="0"/>
                <a:ea typeface="Roboto Light" charset="0"/>
                <a:cs typeface="Roboto Light" charset="0"/>
              </a:endParaRPr>
            </a:p>
            <a:p>
              <a:pPr marL="380990" indent="-380990">
                <a:buClr>
                  <a:schemeClr val="accent2"/>
                </a:buClr>
                <a:buFont typeface="+mj-lt"/>
                <a:buAutoNum type="arabicPeriod"/>
              </a:pPr>
              <a:r>
                <a:rPr lang="en-US" sz="1200" dirty="0" err="1" smtClean="0">
                  <a:solidFill>
                    <a:schemeClr val="tx1">
                      <a:lumMod val="50000"/>
                      <a:lumOff val="50000"/>
                    </a:schemeClr>
                  </a:solidFill>
                  <a:latin typeface="Roboto Light" charset="0"/>
                  <a:ea typeface="Roboto Light" charset="0"/>
                  <a:cs typeface="Roboto Light" charset="0"/>
                </a:rPr>
                <a:t>Relevantie</a:t>
              </a:r>
              <a:endParaRPr lang="en-US" sz="1200" dirty="0" smtClean="0">
                <a:solidFill>
                  <a:schemeClr val="tx1">
                    <a:lumMod val="50000"/>
                    <a:lumOff val="50000"/>
                  </a:schemeClr>
                </a:solidFill>
                <a:latin typeface="Roboto Light" charset="0"/>
                <a:ea typeface="Roboto Light" charset="0"/>
                <a:cs typeface="Roboto Light" charset="0"/>
              </a:endParaRPr>
            </a:p>
            <a:p>
              <a:pPr marL="380990" indent="-380990">
                <a:buClr>
                  <a:schemeClr val="accent2"/>
                </a:buClr>
                <a:buFont typeface="+mj-lt"/>
                <a:buAutoNum type="arabicPeriod"/>
              </a:pPr>
              <a:endParaRPr lang="en-US" sz="1200" dirty="0">
                <a:solidFill>
                  <a:schemeClr val="tx1">
                    <a:lumMod val="50000"/>
                    <a:lumOff val="50000"/>
                  </a:schemeClr>
                </a:solidFill>
                <a:latin typeface="Roboto Light" charset="0"/>
                <a:ea typeface="Roboto Light" charset="0"/>
                <a:cs typeface="Roboto Light" charset="0"/>
              </a:endParaRPr>
            </a:p>
            <a:p>
              <a:pPr marL="380990" indent="-380990">
                <a:buClr>
                  <a:schemeClr val="accent2"/>
                </a:buClr>
                <a:buFont typeface="+mj-lt"/>
                <a:buAutoNum type="arabicPeriod"/>
              </a:pPr>
              <a:r>
                <a:rPr lang="en-US" sz="1200" dirty="0" err="1" smtClean="0">
                  <a:solidFill>
                    <a:schemeClr val="tx1">
                      <a:lumMod val="50000"/>
                      <a:lumOff val="50000"/>
                    </a:schemeClr>
                  </a:solidFill>
                  <a:latin typeface="Roboto Light" charset="0"/>
                  <a:ea typeface="Roboto Light" charset="0"/>
                  <a:cs typeface="Roboto Light" charset="0"/>
                </a:rPr>
                <a:t>Declaratief</a:t>
              </a:r>
              <a:r>
                <a:rPr lang="en-US" sz="1200" dirty="0" smtClean="0">
                  <a:solidFill>
                    <a:schemeClr val="tx1">
                      <a:lumMod val="50000"/>
                      <a:lumOff val="50000"/>
                    </a:schemeClr>
                  </a:solidFill>
                  <a:latin typeface="Roboto Light" charset="0"/>
                  <a:ea typeface="Roboto Light" charset="0"/>
                  <a:cs typeface="Roboto Light" charset="0"/>
                </a:rPr>
                <a:t> </a:t>
              </a:r>
              <a:r>
                <a:rPr lang="en-US" sz="1200" dirty="0" err="1" smtClean="0">
                  <a:solidFill>
                    <a:schemeClr val="tx1">
                      <a:lumMod val="50000"/>
                      <a:lumOff val="50000"/>
                    </a:schemeClr>
                  </a:solidFill>
                  <a:latin typeface="Roboto Light" charset="0"/>
                  <a:ea typeface="Roboto Light" charset="0"/>
                  <a:cs typeface="Roboto Light" charset="0"/>
                </a:rPr>
                <a:t>programmeren</a:t>
              </a:r>
              <a:endParaRPr lang="en-US" sz="1200" dirty="0" smtClean="0">
                <a:solidFill>
                  <a:schemeClr val="tx1">
                    <a:lumMod val="50000"/>
                    <a:lumOff val="50000"/>
                  </a:schemeClr>
                </a:solidFill>
                <a:latin typeface="Roboto Light" charset="0"/>
                <a:ea typeface="Roboto Light" charset="0"/>
                <a:cs typeface="Roboto Light" charset="0"/>
              </a:endParaRPr>
            </a:p>
          </p:txBody>
        </p:sp>
      </p:grpSp>
      <p:sp>
        <p:nvSpPr>
          <p:cNvPr id="22" name="Freeform 5"/>
          <p:cNvSpPr>
            <a:spLocks noChangeArrowheads="1"/>
          </p:cNvSpPr>
          <p:nvPr/>
        </p:nvSpPr>
        <p:spPr bwMode="auto">
          <a:xfrm>
            <a:off x="3826610" y="2636318"/>
            <a:ext cx="273780" cy="259738"/>
          </a:xfrm>
          <a:custGeom>
            <a:avLst/>
            <a:gdLst>
              <a:gd name="T0" fmla="*/ 269 w 514"/>
              <a:gd name="T1" fmla="*/ 0 h 489"/>
              <a:gd name="T2" fmla="*/ 59 w 514"/>
              <a:gd name="T3" fmla="*/ 122 h 489"/>
              <a:gd name="T4" fmla="*/ 0 w 514"/>
              <a:gd name="T5" fmla="*/ 63 h 489"/>
              <a:gd name="T6" fmla="*/ 0 w 514"/>
              <a:gd name="T7" fmla="*/ 230 h 489"/>
              <a:gd name="T8" fmla="*/ 166 w 514"/>
              <a:gd name="T9" fmla="*/ 230 h 489"/>
              <a:gd name="T10" fmla="*/ 98 w 514"/>
              <a:gd name="T11" fmla="*/ 161 h 489"/>
              <a:gd name="T12" fmla="*/ 269 w 514"/>
              <a:gd name="T13" fmla="*/ 54 h 489"/>
              <a:gd name="T14" fmla="*/ 459 w 514"/>
              <a:gd name="T15" fmla="*/ 244 h 489"/>
              <a:gd name="T16" fmla="*/ 269 w 514"/>
              <a:gd name="T17" fmla="*/ 435 h 489"/>
              <a:gd name="T18" fmla="*/ 88 w 514"/>
              <a:gd name="T19" fmla="*/ 308 h 489"/>
              <a:gd name="T20" fmla="*/ 34 w 514"/>
              <a:gd name="T21" fmla="*/ 308 h 489"/>
              <a:gd name="T22" fmla="*/ 269 w 514"/>
              <a:gd name="T23" fmla="*/ 488 h 489"/>
              <a:gd name="T24" fmla="*/ 513 w 514"/>
              <a:gd name="T25" fmla="*/ 244 h 489"/>
              <a:gd name="T26" fmla="*/ 269 w 514"/>
              <a:gd name="T27" fmla="*/ 0 h 489"/>
              <a:gd name="T28" fmla="*/ 229 w 514"/>
              <a:gd name="T29" fmla="*/ 127 h 489"/>
              <a:gd name="T30" fmla="*/ 229 w 514"/>
              <a:gd name="T31" fmla="*/ 259 h 489"/>
              <a:gd name="T32" fmla="*/ 352 w 514"/>
              <a:gd name="T33" fmla="*/ 332 h 489"/>
              <a:gd name="T34" fmla="*/ 371 w 514"/>
              <a:gd name="T35" fmla="*/ 298 h 489"/>
              <a:gd name="T36" fmla="*/ 269 w 514"/>
              <a:gd name="T37" fmla="*/ 234 h 489"/>
              <a:gd name="T38" fmla="*/ 269 w 514"/>
              <a:gd name="T39" fmla="*/ 127 h 489"/>
              <a:gd name="T40" fmla="*/ 229 w 514"/>
              <a:gd name="T41" fmla="*/ 12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4" h="489">
                <a:moveTo>
                  <a:pt x="269" y="0"/>
                </a:moveTo>
                <a:cubicBezTo>
                  <a:pt x="181" y="0"/>
                  <a:pt x="102" y="49"/>
                  <a:pt x="59" y="122"/>
                </a:cubicBezTo>
                <a:lnTo>
                  <a:pt x="0" y="63"/>
                </a:lnTo>
                <a:lnTo>
                  <a:pt x="0" y="230"/>
                </a:lnTo>
                <a:lnTo>
                  <a:pt x="166" y="230"/>
                </a:lnTo>
                <a:lnTo>
                  <a:pt x="98" y="161"/>
                </a:lnTo>
                <a:cubicBezTo>
                  <a:pt x="127" y="98"/>
                  <a:pt x="195" y="54"/>
                  <a:pt x="269" y="54"/>
                </a:cubicBezTo>
                <a:cubicBezTo>
                  <a:pt x="376" y="54"/>
                  <a:pt x="459" y="139"/>
                  <a:pt x="459" y="244"/>
                </a:cubicBezTo>
                <a:cubicBezTo>
                  <a:pt x="459" y="349"/>
                  <a:pt x="376" y="435"/>
                  <a:pt x="269" y="435"/>
                </a:cubicBezTo>
                <a:cubicBezTo>
                  <a:pt x="186" y="435"/>
                  <a:pt x="117" y="381"/>
                  <a:pt x="88" y="308"/>
                </a:cubicBezTo>
                <a:lnTo>
                  <a:pt x="34" y="308"/>
                </a:lnTo>
                <a:cubicBezTo>
                  <a:pt x="63" y="410"/>
                  <a:pt x="156" y="488"/>
                  <a:pt x="269" y="488"/>
                </a:cubicBezTo>
                <a:cubicBezTo>
                  <a:pt x="405" y="488"/>
                  <a:pt x="513" y="376"/>
                  <a:pt x="513" y="244"/>
                </a:cubicBezTo>
                <a:cubicBezTo>
                  <a:pt x="513" y="112"/>
                  <a:pt x="400" y="0"/>
                  <a:pt x="269" y="0"/>
                </a:cubicBezTo>
                <a:close/>
                <a:moveTo>
                  <a:pt x="229" y="127"/>
                </a:moveTo>
                <a:lnTo>
                  <a:pt x="229" y="259"/>
                </a:lnTo>
                <a:lnTo>
                  <a:pt x="352" y="332"/>
                </a:lnTo>
                <a:lnTo>
                  <a:pt x="371" y="298"/>
                </a:lnTo>
                <a:lnTo>
                  <a:pt x="269" y="234"/>
                </a:lnTo>
                <a:lnTo>
                  <a:pt x="269" y="127"/>
                </a:lnTo>
                <a:lnTo>
                  <a:pt x="229" y="127"/>
                </a:lnTo>
                <a:close/>
              </a:path>
            </a:pathLst>
          </a:custGeom>
          <a:solidFill>
            <a:schemeClr val="bg1"/>
          </a:solidFill>
          <a:ln>
            <a:noFill/>
          </a:ln>
          <a:effectLst/>
        </p:spPr>
        <p:txBody>
          <a:bodyPr wrap="none" anchor="ctr"/>
          <a:lstStyle/>
          <a:p>
            <a:endParaRPr lang="en-US"/>
          </a:p>
        </p:txBody>
      </p:sp>
      <p:grpSp>
        <p:nvGrpSpPr>
          <p:cNvPr id="27" name="Group 26"/>
          <p:cNvGrpSpPr/>
          <p:nvPr/>
        </p:nvGrpSpPr>
        <p:grpSpPr>
          <a:xfrm>
            <a:off x="3569475" y="2423694"/>
            <a:ext cx="2717517" cy="3303767"/>
            <a:chOff x="736801" y="2682894"/>
            <a:chExt cx="2717517" cy="3303767"/>
          </a:xfrm>
        </p:grpSpPr>
        <p:sp>
          <p:nvSpPr>
            <p:cNvPr id="28" name="Oval 27"/>
            <p:cNvSpPr/>
            <p:nvPr/>
          </p:nvSpPr>
          <p:spPr>
            <a:xfrm>
              <a:off x="736801" y="2682894"/>
              <a:ext cx="684988" cy="684986"/>
            </a:xfrm>
            <a:prstGeom prst="ellipse">
              <a:avLst/>
            </a:prstGeom>
            <a:solidFill>
              <a:schemeClr val="accent1">
                <a:lumMod val="20000"/>
                <a:lumOff val="80000"/>
              </a:schemeClr>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Roboto Medium" charset="0"/>
                  <a:ea typeface="Roboto Medium" charset="0"/>
                  <a:cs typeface="Roboto Medium" charset="0"/>
                </a:rPr>
                <a:t>2</a:t>
              </a:r>
              <a:endParaRPr lang="en-US" sz="2400" dirty="0">
                <a:latin typeface="Roboto Medium" charset="0"/>
                <a:ea typeface="Roboto Medium" charset="0"/>
                <a:cs typeface="Roboto Medium" charset="0"/>
              </a:endParaRPr>
            </a:p>
          </p:txBody>
        </p:sp>
        <p:sp>
          <p:nvSpPr>
            <p:cNvPr id="34" name="Rectangle 33"/>
            <p:cNvSpPr/>
            <p:nvPr/>
          </p:nvSpPr>
          <p:spPr>
            <a:xfrm>
              <a:off x="736801" y="3716241"/>
              <a:ext cx="633507" cy="369332"/>
            </a:xfrm>
            <a:prstGeom prst="rect">
              <a:avLst/>
            </a:prstGeom>
          </p:spPr>
          <p:txBody>
            <a:bodyPr wrap="none" lIns="91440">
              <a:spAutoFit/>
            </a:bodyPr>
            <a:lstStyle/>
            <a:p>
              <a:r>
                <a:rPr lang="en-US" dirty="0" smtClean="0">
                  <a:solidFill>
                    <a:schemeClr val="accent1">
                      <a:lumMod val="20000"/>
                      <a:lumOff val="80000"/>
                    </a:schemeClr>
                  </a:solidFill>
                  <a:latin typeface="Roboto Medium" charset="0"/>
                  <a:ea typeface="Roboto Medium" charset="0"/>
                  <a:cs typeface="Roboto Medium" charset="0"/>
                </a:rPr>
                <a:t>PCG</a:t>
              </a:r>
              <a:endParaRPr lang="en-US" dirty="0">
                <a:solidFill>
                  <a:schemeClr val="accent1">
                    <a:lumMod val="20000"/>
                    <a:lumOff val="80000"/>
                  </a:schemeClr>
                </a:solidFill>
                <a:latin typeface="Roboto Medium" charset="0"/>
                <a:ea typeface="Roboto Medium" charset="0"/>
                <a:cs typeface="Roboto Medium" charset="0"/>
              </a:endParaRPr>
            </a:p>
          </p:txBody>
        </p:sp>
        <p:sp>
          <p:nvSpPr>
            <p:cNvPr id="36" name="Rectangle 35"/>
            <p:cNvSpPr/>
            <p:nvPr/>
          </p:nvSpPr>
          <p:spPr>
            <a:xfrm>
              <a:off x="736802" y="4232335"/>
              <a:ext cx="2717516" cy="1754326"/>
            </a:xfrm>
            <a:prstGeom prst="rect">
              <a:avLst/>
            </a:prstGeom>
          </p:spPr>
          <p:txBody>
            <a:bodyPr wrap="square">
              <a:spAutoFit/>
            </a:bodyPr>
            <a:lstStyle/>
            <a:p>
              <a:pPr marL="380990" indent="-380990">
                <a:buClr>
                  <a:schemeClr val="accent1">
                    <a:lumMod val="20000"/>
                    <a:lumOff val="80000"/>
                  </a:schemeClr>
                </a:buClr>
                <a:buFont typeface="+mj-lt"/>
                <a:buAutoNum type="arabicPeriod"/>
              </a:pPr>
              <a:r>
                <a:rPr lang="en-US" sz="1200" dirty="0" err="1" smtClean="0">
                  <a:solidFill>
                    <a:schemeClr val="accent1">
                      <a:lumMod val="20000"/>
                      <a:lumOff val="80000"/>
                    </a:schemeClr>
                  </a:solidFill>
                  <a:latin typeface="Roboto Light" charset="0"/>
                  <a:ea typeface="Roboto Light" charset="0"/>
                  <a:cs typeface="Roboto Light" charset="0"/>
                </a:rPr>
                <a:t>Wat</a:t>
              </a:r>
              <a:r>
                <a:rPr lang="en-US" sz="1200" dirty="0" smtClean="0">
                  <a:solidFill>
                    <a:schemeClr val="accent1">
                      <a:lumMod val="20000"/>
                      <a:lumOff val="80000"/>
                    </a:schemeClr>
                  </a:solidFill>
                  <a:latin typeface="Roboto Light" charset="0"/>
                  <a:ea typeface="Roboto Light" charset="0"/>
                  <a:cs typeface="Roboto Light" charset="0"/>
                </a:rPr>
                <a:t> is het?</a:t>
              </a:r>
            </a:p>
            <a:p>
              <a:pPr marL="380990" indent="-380990">
                <a:buClr>
                  <a:schemeClr val="accent1">
                    <a:lumMod val="20000"/>
                    <a:lumOff val="80000"/>
                  </a:schemeClr>
                </a:buClr>
                <a:buFont typeface="+mj-lt"/>
                <a:buAutoNum type="arabicPeriod"/>
              </a:pPr>
              <a:endParaRPr lang="en-US" sz="1200" dirty="0">
                <a:solidFill>
                  <a:schemeClr val="accent1">
                    <a:lumMod val="20000"/>
                    <a:lumOff val="80000"/>
                  </a:schemeClr>
                </a:solidFill>
                <a:latin typeface="Roboto Light" charset="0"/>
                <a:ea typeface="Roboto Light" charset="0"/>
                <a:cs typeface="Roboto Light" charset="0"/>
              </a:endParaRPr>
            </a:p>
            <a:p>
              <a:pPr marL="380990" indent="-380990">
                <a:buClr>
                  <a:schemeClr val="accent1">
                    <a:lumMod val="20000"/>
                    <a:lumOff val="80000"/>
                  </a:schemeClr>
                </a:buClr>
                <a:buFont typeface="+mj-lt"/>
                <a:buAutoNum type="arabicPeriod"/>
              </a:pPr>
              <a:r>
                <a:rPr lang="en-US" sz="1200" dirty="0" smtClean="0">
                  <a:solidFill>
                    <a:schemeClr val="accent1">
                      <a:lumMod val="20000"/>
                      <a:lumOff val="80000"/>
                    </a:schemeClr>
                  </a:solidFill>
                  <a:latin typeface="Roboto Light" charset="0"/>
                  <a:ea typeface="Roboto Light" charset="0"/>
                  <a:cs typeface="Roboto Light" charset="0"/>
                </a:rPr>
                <a:t>PCG met ASP</a:t>
              </a:r>
            </a:p>
            <a:p>
              <a:pPr marL="380990" indent="-380990">
                <a:buClr>
                  <a:schemeClr val="accent1">
                    <a:lumMod val="20000"/>
                    <a:lumOff val="80000"/>
                  </a:schemeClr>
                </a:buClr>
                <a:buFont typeface="+mj-lt"/>
                <a:buAutoNum type="arabicPeriod"/>
              </a:pPr>
              <a:endParaRPr lang="en-US" sz="1200" dirty="0">
                <a:solidFill>
                  <a:schemeClr val="accent1">
                    <a:lumMod val="20000"/>
                    <a:lumOff val="80000"/>
                  </a:schemeClr>
                </a:solidFill>
                <a:latin typeface="Roboto Light" charset="0"/>
                <a:ea typeface="Roboto Light" charset="0"/>
                <a:cs typeface="Roboto Light" charset="0"/>
              </a:endParaRPr>
            </a:p>
            <a:p>
              <a:pPr marL="380990" indent="-380990">
                <a:buClr>
                  <a:schemeClr val="accent1">
                    <a:lumMod val="20000"/>
                    <a:lumOff val="80000"/>
                  </a:schemeClr>
                </a:buClr>
                <a:buFont typeface="+mj-lt"/>
                <a:buAutoNum type="arabicPeriod"/>
              </a:pPr>
              <a:r>
                <a:rPr lang="en-US" sz="1200" dirty="0" err="1" smtClean="0">
                  <a:solidFill>
                    <a:schemeClr val="accent1">
                      <a:lumMod val="20000"/>
                      <a:lumOff val="80000"/>
                    </a:schemeClr>
                  </a:solidFill>
                  <a:latin typeface="Roboto Light" charset="0"/>
                  <a:ea typeface="Roboto Light" charset="0"/>
                  <a:cs typeface="Roboto Light" charset="0"/>
                </a:rPr>
                <a:t>Constructieve</a:t>
              </a:r>
              <a:r>
                <a:rPr lang="en-US" sz="1200" dirty="0" smtClean="0">
                  <a:solidFill>
                    <a:schemeClr val="accent1">
                      <a:lumMod val="20000"/>
                      <a:lumOff val="80000"/>
                    </a:schemeClr>
                  </a:solidFill>
                  <a:latin typeface="Roboto Light" charset="0"/>
                  <a:ea typeface="Roboto Light" charset="0"/>
                  <a:cs typeface="Roboto Light" charset="0"/>
                </a:rPr>
                <a:t> </a:t>
              </a:r>
              <a:r>
                <a:rPr lang="en-US" sz="1200" dirty="0" err="1" smtClean="0">
                  <a:solidFill>
                    <a:schemeClr val="accent1">
                      <a:lumMod val="20000"/>
                      <a:lumOff val="80000"/>
                    </a:schemeClr>
                  </a:solidFill>
                  <a:latin typeface="Roboto Light" charset="0"/>
                  <a:ea typeface="Roboto Light" charset="0"/>
                  <a:cs typeface="Roboto Light" charset="0"/>
                </a:rPr>
                <a:t>generatie</a:t>
              </a:r>
              <a:endParaRPr lang="en-US" sz="1200" dirty="0" smtClean="0">
                <a:solidFill>
                  <a:schemeClr val="accent1">
                    <a:lumMod val="20000"/>
                    <a:lumOff val="80000"/>
                  </a:schemeClr>
                </a:solidFill>
                <a:latin typeface="Roboto Light" charset="0"/>
                <a:ea typeface="Roboto Light" charset="0"/>
                <a:cs typeface="Roboto Light" charset="0"/>
              </a:endParaRPr>
            </a:p>
            <a:p>
              <a:pPr marL="380990" indent="-380990">
                <a:buClr>
                  <a:schemeClr val="accent1">
                    <a:lumMod val="20000"/>
                    <a:lumOff val="80000"/>
                  </a:schemeClr>
                </a:buClr>
                <a:buFont typeface="+mj-lt"/>
                <a:buAutoNum type="arabicPeriod"/>
              </a:pPr>
              <a:endParaRPr lang="en-US" sz="1200" dirty="0">
                <a:solidFill>
                  <a:schemeClr val="accent1">
                    <a:lumMod val="20000"/>
                    <a:lumOff val="80000"/>
                  </a:schemeClr>
                </a:solidFill>
                <a:latin typeface="Roboto Light" charset="0"/>
                <a:ea typeface="Roboto Light" charset="0"/>
                <a:cs typeface="Roboto Light" charset="0"/>
              </a:endParaRPr>
            </a:p>
            <a:p>
              <a:pPr marL="380990" indent="-380990">
                <a:buClr>
                  <a:schemeClr val="accent1">
                    <a:lumMod val="20000"/>
                    <a:lumOff val="80000"/>
                  </a:schemeClr>
                </a:buClr>
                <a:buFont typeface="+mj-lt"/>
                <a:buAutoNum type="arabicPeriod"/>
              </a:pPr>
              <a:r>
                <a:rPr lang="en-US" sz="1200" dirty="0" err="1" smtClean="0">
                  <a:solidFill>
                    <a:schemeClr val="accent1">
                      <a:lumMod val="20000"/>
                      <a:lumOff val="80000"/>
                    </a:schemeClr>
                  </a:solidFill>
                  <a:latin typeface="Roboto Light" charset="0"/>
                  <a:ea typeface="Roboto Light" charset="0"/>
                  <a:cs typeface="Roboto Light" charset="0"/>
                </a:rPr>
                <a:t>Voorbeelden</a:t>
              </a:r>
              <a:endParaRPr lang="en-US" sz="1200" dirty="0" smtClean="0">
                <a:solidFill>
                  <a:schemeClr val="accent1">
                    <a:lumMod val="20000"/>
                    <a:lumOff val="80000"/>
                  </a:schemeClr>
                </a:solidFill>
                <a:latin typeface="Roboto Light" charset="0"/>
                <a:ea typeface="Roboto Light" charset="0"/>
                <a:cs typeface="Roboto Light" charset="0"/>
              </a:endParaRPr>
            </a:p>
            <a:p>
              <a:pPr marL="380990" indent="-380990">
                <a:buClr>
                  <a:schemeClr val="bg2">
                    <a:lumMod val="90000"/>
                  </a:schemeClr>
                </a:buClr>
                <a:buFont typeface="+mj-lt"/>
                <a:buAutoNum type="arabicPeriod"/>
              </a:pPr>
              <a:endParaRPr lang="en-US" sz="1200" dirty="0" smtClean="0">
                <a:solidFill>
                  <a:schemeClr val="accent1">
                    <a:lumMod val="20000"/>
                    <a:lumOff val="80000"/>
                  </a:schemeClr>
                </a:solidFill>
                <a:latin typeface="Roboto Light" charset="0"/>
                <a:ea typeface="Roboto Light" charset="0"/>
                <a:cs typeface="Roboto Light" charset="0"/>
              </a:endParaRPr>
            </a:p>
            <a:p>
              <a:pPr marL="228600" indent="-228600">
                <a:buClr>
                  <a:schemeClr val="bg2">
                    <a:lumMod val="90000"/>
                  </a:schemeClr>
                </a:buClr>
                <a:buFont typeface="+mj-lt"/>
                <a:buAutoNum type="arabicPeriod"/>
              </a:pPr>
              <a:endParaRPr lang="en-US" sz="1200" dirty="0">
                <a:solidFill>
                  <a:schemeClr val="accent1">
                    <a:lumMod val="20000"/>
                    <a:lumOff val="80000"/>
                  </a:schemeClr>
                </a:solidFill>
                <a:latin typeface="Roboto Light" charset="0"/>
                <a:ea typeface="Roboto Light" charset="0"/>
                <a:cs typeface="Roboto Light" charset="0"/>
              </a:endParaRPr>
            </a:p>
          </p:txBody>
        </p:sp>
      </p:grpSp>
      <p:grpSp>
        <p:nvGrpSpPr>
          <p:cNvPr id="37" name="Group 36"/>
          <p:cNvGrpSpPr/>
          <p:nvPr/>
        </p:nvGrpSpPr>
        <p:grpSpPr>
          <a:xfrm>
            <a:off x="6554140" y="2413470"/>
            <a:ext cx="2717517" cy="3119101"/>
            <a:chOff x="736801" y="2682894"/>
            <a:chExt cx="2717517" cy="3119101"/>
          </a:xfrm>
        </p:grpSpPr>
        <p:sp>
          <p:nvSpPr>
            <p:cNvPr id="38" name="Oval 37"/>
            <p:cNvSpPr/>
            <p:nvPr/>
          </p:nvSpPr>
          <p:spPr>
            <a:xfrm>
              <a:off x="736801" y="2682894"/>
              <a:ext cx="684988" cy="684986"/>
            </a:xfrm>
            <a:prstGeom prst="ellipse">
              <a:avLst/>
            </a:prstGeom>
            <a:solidFill>
              <a:schemeClr val="accent1">
                <a:lumMod val="20000"/>
                <a:lumOff val="80000"/>
              </a:schemeClr>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Medium" charset="0"/>
                  <a:ea typeface="Roboto Medium" charset="0"/>
                  <a:cs typeface="Roboto Medium" charset="0"/>
                </a:rPr>
                <a:t>3</a:t>
              </a:r>
            </a:p>
          </p:txBody>
        </p:sp>
        <p:sp>
          <p:nvSpPr>
            <p:cNvPr id="39" name="Rectangle 38"/>
            <p:cNvSpPr/>
            <p:nvPr/>
          </p:nvSpPr>
          <p:spPr>
            <a:xfrm>
              <a:off x="736801" y="3716241"/>
              <a:ext cx="1065869" cy="369332"/>
            </a:xfrm>
            <a:prstGeom prst="rect">
              <a:avLst/>
            </a:prstGeom>
          </p:spPr>
          <p:txBody>
            <a:bodyPr wrap="none" lIns="91440">
              <a:spAutoFit/>
            </a:bodyPr>
            <a:lstStyle/>
            <a:p>
              <a:r>
                <a:rPr lang="en-US" dirty="0" err="1" smtClean="0">
                  <a:solidFill>
                    <a:schemeClr val="accent1">
                      <a:lumMod val="20000"/>
                      <a:lumOff val="80000"/>
                    </a:schemeClr>
                  </a:solidFill>
                  <a:latin typeface="Roboto Medium" charset="0"/>
                  <a:ea typeface="Roboto Medium" charset="0"/>
                  <a:cs typeface="Roboto Medium" charset="0"/>
                </a:rPr>
                <a:t>ProbLog</a:t>
              </a:r>
              <a:endParaRPr lang="en-US" dirty="0">
                <a:solidFill>
                  <a:schemeClr val="accent1">
                    <a:lumMod val="20000"/>
                    <a:lumOff val="80000"/>
                  </a:schemeClr>
                </a:solidFill>
                <a:latin typeface="Roboto Medium" charset="0"/>
                <a:ea typeface="Roboto Medium" charset="0"/>
                <a:cs typeface="Roboto Medium" charset="0"/>
              </a:endParaRPr>
            </a:p>
          </p:txBody>
        </p:sp>
        <p:sp>
          <p:nvSpPr>
            <p:cNvPr id="40" name="Rectangle 39"/>
            <p:cNvSpPr/>
            <p:nvPr/>
          </p:nvSpPr>
          <p:spPr>
            <a:xfrm>
              <a:off x="736802" y="4232335"/>
              <a:ext cx="2717516" cy="1569660"/>
            </a:xfrm>
            <a:prstGeom prst="rect">
              <a:avLst/>
            </a:prstGeom>
          </p:spPr>
          <p:txBody>
            <a:bodyPr wrap="square">
              <a:spAutoFit/>
            </a:bodyPr>
            <a:lstStyle/>
            <a:p>
              <a:pPr marL="380990" indent="-380990">
                <a:buClr>
                  <a:schemeClr val="accent1">
                    <a:lumMod val="20000"/>
                    <a:lumOff val="80000"/>
                  </a:schemeClr>
                </a:buClr>
                <a:buFont typeface="+mj-lt"/>
                <a:buAutoNum type="arabicPeriod"/>
              </a:pPr>
              <a:r>
                <a:rPr lang="en-US" sz="1200" dirty="0" err="1">
                  <a:solidFill>
                    <a:schemeClr val="accent1">
                      <a:lumMod val="20000"/>
                      <a:lumOff val="80000"/>
                    </a:schemeClr>
                  </a:solidFill>
                  <a:latin typeface="Roboto Light" charset="0"/>
                  <a:ea typeface="Roboto Light" charset="0"/>
                  <a:cs typeface="Roboto Light" charset="0"/>
                </a:rPr>
                <a:t>Wat</a:t>
              </a:r>
              <a:r>
                <a:rPr lang="en-US" sz="1200" dirty="0">
                  <a:solidFill>
                    <a:schemeClr val="accent1">
                      <a:lumMod val="20000"/>
                      <a:lumOff val="80000"/>
                    </a:schemeClr>
                  </a:solidFill>
                  <a:latin typeface="Roboto Light" charset="0"/>
                  <a:ea typeface="Roboto Light" charset="0"/>
                  <a:cs typeface="Roboto Light" charset="0"/>
                </a:rPr>
                <a:t> is het?</a:t>
              </a:r>
            </a:p>
            <a:p>
              <a:pPr marL="380990" indent="-380990">
                <a:buClr>
                  <a:schemeClr val="accent1">
                    <a:lumMod val="20000"/>
                    <a:lumOff val="80000"/>
                  </a:schemeClr>
                </a:buClr>
                <a:buFont typeface="+mj-lt"/>
                <a:buAutoNum type="arabicPeriod"/>
              </a:pPr>
              <a:endParaRPr lang="en-US" sz="1200" dirty="0">
                <a:solidFill>
                  <a:schemeClr val="accent1">
                    <a:lumMod val="20000"/>
                    <a:lumOff val="80000"/>
                  </a:schemeClr>
                </a:solidFill>
                <a:latin typeface="Roboto Light" charset="0"/>
                <a:ea typeface="Roboto Light" charset="0"/>
                <a:cs typeface="Roboto Light" charset="0"/>
              </a:endParaRPr>
            </a:p>
            <a:p>
              <a:pPr marL="380990" indent="-380990">
                <a:buClr>
                  <a:schemeClr val="accent1">
                    <a:lumMod val="20000"/>
                    <a:lumOff val="80000"/>
                  </a:schemeClr>
                </a:buClr>
                <a:buFont typeface="+mj-lt"/>
                <a:buAutoNum type="arabicPeriod"/>
              </a:pPr>
              <a:r>
                <a:rPr lang="en-US" sz="1200" dirty="0" err="1">
                  <a:solidFill>
                    <a:schemeClr val="accent1">
                      <a:lumMod val="20000"/>
                      <a:lumOff val="80000"/>
                    </a:schemeClr>
                  </a:solidFill>
                  <a:latin typeface="Roboto Light" charset="0"/>
                  <a:ea typeface="Roboto Light" charset="0"/>
                  <a:cs typeface="Roboto Light" charset="0"/>
                </a:rPr>
                <a:t>Problog</a:t>
              </a:r>
              <a:r>
                <a:rPr lang="en-US" sz="1200" dirty="0">
                  <a:solidFill>
                    <a:schemeClr val="accent1">
                      <a:lumMod val="20000"/>
                      <a:lumOff val="80000"/>
                    </a:schemeClr>
                  </a:solidFill>
                  <a:latin typeface="Roboto Light" charset="0"/>
                  <a:ea typeface="Roboto Light" charset="0"/>
                  <a:cs typeface="Roboto Light" charset="0"/>
                </a:rPr>
                <a:t> 1 vs. </a:t>
              </a:r>
              <a:r>
                <a:rPr lang="en-US" sz="1200" dirty="0" err="1">
                  <a:solidFill>
                    <a:schemeClr val="accent1">
                      <a:lumMod val="20000"/>
                      <a:lumOff val="80000"/>
                    </a:schemeClr>
                  </a:solidFill>
                  <a:latin typeface="Roboto Light" charset="0"/>
                  <a:ea typeface="Roboto Light" charset="0"/>
                  <a:cs typeface="Roboto Light" charset="0"/>
                </a:rPr>
                <a:t>Problog</a:t>
              </a:r>
              <a:r>
                <a:rPr lang="en-US" sz="1200" dirty="0">
                  <a:solidFill>
                    <a:schemeClr val="accent1">
                      <a:lumMod val="20000"/>
                      <a:lumOff val="80000"/>
                    </a:schemeClr>
                  </a:solidFill>
                  <a:latin typeface="Roboto Light" charset="0"/>
                  <a:ea typeface="Roboto Light" charset="0"/>
                  <a:cs typeface="Roboto Light" charset="0"/>
                </a:rPr>
                <a:t> 2</a:t>
              </a:r>
            </a:p>
            <a:p>
              <a:pPr marL="380990" indent="-380990">
                <a:buClr>
                  <a:schemeClr val="accent1">
                    <a:lumMod val="20000"/>
                    <a:lumOff val="80000"/>
                  </a:schemeClr>
                </a:buClr>
                <a:buFont typeface="+mj-lt"/>
                <a:buAutoNum type="arabicPeriod"/>
              </a:pPr>
              <a:endParaRPr lang="en-US" sz="1200" dirty="0">
                <a:solidFill>
                  <a:schemeClr val="accent1">
                    <a:lumMod val="20000"/>
                    <a:lumOff val="80000"/>
                  </a:schemeClr>
                </a:solidFill>
                <a:latin typeface="Roboto Light" charset="0"/>
                <a:ea typeface="Roboto Light" charset="0"/>
                <a:cs typeface="Roboto Light" charset="0"/>
              </a:endParaRPr>
            </a:p>
            <a:p>
              <a:pPr marL="380990" indent="-380990">
                <a:buClr>
                  <a:schemeClr val="accent1">
                    <a:lumMod val="20000"/>
                    <a:lumOff val="80000"/>
                  </a:schemeClr>
                </a:buClr>
                <a:buFont typeface="+mj-lt"/>
                <a:buAutoNum type="arabicPeriod"/>
              </a:pPr>
              <a:r>
                <a:rPr lang="en-US" sz="1200" dirty="0" err="1">
                  <a:solidFill>
                    <a:schemeClr val="accent1">
                      <a:lumMod val="20000"/>
                      <a:lumOff val="80000"/>
                    </a:schemeClr>
                  </a:solidFill>
                  <a:latin typeface="Roboto Light" charset="0"/>
                  <a:ea typeface="Roboto Light" charset="0"/>
                  <a:cs typeface="Roboto Light" charset="0"/>
                </a:rPr>
                <a:t>Vergelijking</a:t>
              </a:r>
              <a:r>
                <a:rPr lang="en-US" sz="1200" dirty="0">
                  <a:solidFill>
                    <a:schemeClr val="accent1">
                      <a:lumMod val="20000"/>
                      <a:lumOff val="80000"/>
                    </a:schemeClr>
                  </a:solidFill>
                  <a:latin typeface="Roboto Light" charset="0"/>
                  <a:ea typeface="Roboto Light" charset="0"/>
                  <a:cs typeface="Roboto Light" charset="0"/>
                </a:rPr>
                <a:t> met </a:t>
              </a:r>
              <a:br>
                <a:rPr lang="en-US" sz="1200" dirty="0">
                  <a:solidFill>
                    <a:schemeClr val="accent1">
                      <a:lumMod val="20000"/>
                      <a:lumOff val="80000"/>
                    </a:schemeClr>
                  </a:solidFill>
                  <a:latin typeface="Roboto Light" charset="0"/>
                  <a:ea typeface="Roboto Light" charset="0"/>
                  <a:cs typeface="Roboto Light" charset="0"/>
                </a:rPr>
              </a:br>
              <a:r>
                <a:rPr lang="en-US" sz="1200" dirty="0" err="1">
                  <a:solidFill>
                    <a:schemeClr val="accent1">
                      <a:lumMod val="20000"/>
                      <a:lumOff val="80000"/>
                    </a:schemeClr>
                  </a:solidFill>
                  <a:latin typeface="Roboto Light" charset="0"/>
                  <a:ea typeface="Roboto Light" charset="0"/>
                  <a:cs typeface="Roboto Light" charset="0"/>
                </a:rPr>
                <a:t>andere</a:t>
              </a:r>
              <a:r>
                <a:rPr lang="en-US" sz="1200" dirty="0">
                  <a:solidFill>
                    <a:schemeClr val="accent1">
                      <a:lumMod val="20000"/>
                      <a:lumOff val="80000"/>
                    </a:schemeClr>
                  </a:solidFill>
                  <a:latin typeface="Roboto Light" charset="0"/>
                  <a:ea typeface="Roboto Light" charset="0"/>
                  <a:cs typeface="Roboto Light" charset="0"/>
                </a:rPr>
                <a:t> </a:t>
              </a:r>
              <a:r>
                <a:rPr lang="en-US" sz="1200" dirty="0" err="1">
                  <a:solidFill>
                    <a:schemeClr val="accent1">
                      <a:lumMod val="20000"/>
                      <a:lumOff val="80000"/>
                    </a:schemeClr>
                  </a:solidFill>
                  <a:latin typeface="Roboto Light" charset="0"/>
                  <a:ea typeface="Roboto Light" charset="0"/>
                  <a:cs typeface="Roboto Light" charset="0"/>
                </a:rPr>
                <a:t>talen</a:t>
              </a:r>
              <a:endParaRPr lang="en-US" sz="1200" dirty="0">
                <a:solidFill>
                  <a:schemeClr val="accent1">
                    <a:lumMod val="20000"/>
                    <a:lumOff val="80000"/>
                  </a:schemeClr>
                </a:solidFill>
                <a:latin typeface="Roboto Light" charset="0"/>
                <a:ea typeface="Roboto Light" charset="0"/>
                <a:cs typeface="Roboto Light" charset="0"/>
              </a:endParaRPr>
            </a:p>
            <a:p>
              <a:pPr marL="380990" indent="-380990">
                <a:buClr>
                  <a:schemeClr val="accent1">
                    <a:lumMod val="20000"/>
                    <a:lumOff val="80000"/>
                  </a:schemeClr>
                </a:buClr>
                <a:buFont typeface="+mj-lt"/>
                <a:buAutoNum type="arabicPeriod"/>
              </a:pPr>
              <a:endParaRPr lang="en-US" sz="1200" dirty="0">
                <a:solidFill>
                  <a:schemeClr val="accent1">
                    <a:lumMod val="20000"/>
                    <a:lumOff val="80000"/>
                  </a:schemeClr>
                </a:solidFill>
                <a:latin typeface="Roboto Light" charset="0"/>
                <a:ea typeface="Roboto Light" charset="0"/>
                <a:cs typeface="Roboto Light" charset="0"/>
              </a:endParaRPr>
            </a:p>
            <a:p>
              <a:pPr marL="380990" indent="-380990">
                <a:buClr>
                  <a:schemeClr val="accent1">
                    <a:lumMod val="20000"/>
                    <a:lumOff val="80000"/>
                  </a:schemeClr>
                </a:buClr>
                <a:buFont typeface="+mj-lt"/>
                <a:buAutoNum type="arabicPeriod"/>
              </a:pPr>
              <a:r>
                <a:rPr lang="en-US" sz="1200" dirty="0" err="1">
                  <a:solidFill>
                    <a:schemeClr val="accent1">
                      <a:lumMod val="20000"/>
                      <a:lumOff val="80000"/>
                    </a:schemeClr>
                  </a:solidFill>
                  <a:latin typeface="Roboto Light" charset="0"/>
                  <a:ea typeface="Roboto Light" charset="0"/>
                  <a:cs typeface="Roboto Light" charset="0"/>
                </a:rPr>
                <a:t>Voorbeelden</a:t>
              </a:r>
              <a:endParaRPr lang="en-US" sz="1200" dirty="0">
                <a:solidFill>
                  <a:schemeClr val="accent1">
                    <a:lumMod val="20000"/>
                    <a:lumOff val="80000"/>
                  </a:schemeClr>
                </a:solidFill>
                <a:latin typeface="Roboto Light" charset="0"/>
                <a:ea typeface="Roboto Light" charset="0"/>
                <a:cs typeface="Roboto Light" charset="0"/>
              </a:endParaRPr>
            </a:p>
          </p:txBody>
        </p:sp>
      </p:grpSp>
      <p:grpSp>
        <p:nvGrpSpPr>
          <p:cNvPr id="41" name="Group 40"/>
          <p:cNvGrpSpPr/>
          <p:nvPr/>
        </p:nvGrpSpPr>
        <p:grpSpPr>
          <a:xfrm>
            <a:off x="9441997" y="2413470"/>
            <a:ext cx="2717517" cy="2749770"/>
            <a:chOff x="736801" y="2682894"/>
            <a:chExt cx="2717517" cy="2749770"/>
          </a:xfrm>
        </p:grpSpPr>
        <p:sp>
          <p:nvSpPr>
            <p:cNvPr id="42" name="Oval 41"/>
            <p:cNvSpPr/>
            <p:nvPr/>
          </p:nvSpPr>
          <p:spPr>
            <a:xfrm>
              <a:off x="736801" y="2682894"/>
              <a:ext cx="684988" cy="684986"/>
            </a:xfrm>
            <a:prstGeom prst="ellipse">
              <a:avLst/>
            </a:prstGeom>
            <a:solidFill>
              <a:schemeClr val="accent1">
                <a:lumMod val="20000"/>
                <a:lumOff val="80000"/>
              </a:schemeClr>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Roboto Medium" charset="0"/>
                  <a:ea typeface="Roboto Medium" charset="0"/>
                  <a:cs typeface="Roboto Medium" charset="0"/>
                </a:rPr>
                <a:t>4</a:t>
              </a:r>
              <a:endParaRPr lang="en-US" sz="2400" dirty="0">
                <a:latin typeface="Roboto Medium" charset="0"/>
                <a:ea typeface="Roboto Medium" charset="0"/>
                <a:cs typeface="Roboto Medium" charset="0"/>
              </a:endParaRPr>
            </a:p>
          </p:txBody>
        </p:sp>
        <p:sp>
          <p:nvSpPr>
            <p:cNvPr id="43" name="Rectangle 42"/>
            <p:cNvSpPr/>
            <p:nvPr/>
          </p:nvSpPr>
          <p:spPr>
            <a:xfrm>
              <a:off x="736801" y="3716241"/>
              <a:ext cx="2029273" cy="369332"/>
            </a:xfrm>
            <a:prstGeom prst="rect">
              <a:avLst/>
            </a:prstGeom>
          </p:spPr>
          <p:txBody>
            <a:bodyPr wrap="none" lIns="91440">
              <a:spAutoFit/>
            </a:bodyPr>
            <a:lstStyle/>
            <a:p>
              <a:r>
                <a:rPr lang="en-US" dirty="0" smtClean="0">
                  <a:solidFill>
                    <a:schemeClr val="accent1">
                      <a:lumMod val="20000"/>
                      <a:lumOff val="80000"/>
                    </a:schemeClr>
                  </a:solidFill>
                  <a:latin typeface="Roboto Medium" charset="0"/>
                  <a:ea typeface="Roboto Medium" charset="0"/>
                  <a:cs typeface="Roboto Medium" charset="0"/>
                </a:rPr>
                <a:t>PCG met </a:t>
              </a:r>
              <a:r>
                <a:rPr lang="en-US" dirty="0" err="1" smtClean="0">
                  <a:solidFill>
                    <a:schemeClr val="accent1">
                      <a:lumMod val="20000"/>
                      <a:lumOff val="80000"/>
                    </a:schemeClr>
                  </a:solidFill>
                  <a:latin typeface="Roboto Medium" charset="0"/>
                  <a:ea typeface="Roboto Medium" charset="0"/>
                  <a:cs typeface="Roboto Medium" charset="0"/>
                </a:rPr>
                <a:t>ProbLog</a:t>
              </a:r>
              <a:endParaRPr lang="en-US" dirty="0">
                <a:solidFill>
                  <a:schemeClr val="accent1">
                    <a:lumMod val="20000"/>
                    <a:lumOff val="80000"/>
                  </a:schemeClr>
                </a:solidFill>
                <a:latin typeface="Roboto Medium" charset="0"/>
                <a:ea typeface="Roboto Medium" charset="0"/>
                <a:cs typeface="Roboto Medium" charset="0"/>
              </a:endParaRPr>
            </a:p>
          </p:txBody>
        </p:sp>
        <p:sp>
          <p:nvSpPr>
            <p:cNvPr id="44" name="Rectangle 43"/>
            <p:cNvSpPr/>
            <p:nvPr/>
          </p:nvSpPr>
          <p:spPr>
            <a:xfrm>
              <a:off x="736802" y="4232335"/>
              <a:ext cx="2717516" cy="1200329"/>
            </a:xfrm>
            <a:prstGeom prst="rect">
              <a:avLst/>
            </a:prstGeom>
          </p:spPr>
          <p:txBody>
            <a:bodyPr wrap="square">
              <a:spAutoFit/>
            </a:bodyPr>
            <a:lstStyle/>
            <a:p>
              <a:pPr marL="380990" indent="-380990">
                <a:buClr>
                  <a:schemeClr val="accent2"/>
                </a:buClr>
                <a:buFont typeface="+mj-lt"/>
                <a:buAutoNum type="arabicPeriod"/>
              </a:pPr>
              <a:r>
                <a:rPr lang="en-US" sz="1200" dirty="0" err="1" smtClean="0">
                  <a:solidFill>
                    <a:schemeClr val="accent1">
                      <a:lumMod val="20000"/>
                      <a:lumOff val="80000"/>
                    </a:schemeClr>
                  </a:solidFill>
                  <a:latin typeface="Roboto Light" charset="0"/>
                  <a:ea typeface="Roboto Light" charset="0"/>
                  <a:cs typeface="Roboto Light" charset="0"/>
                </a:rPr>
                <a:t>Mogelijkheden</a:t>
              </a:r>
              <a:endParaRPr lang="en-US" sz="1200" dirty="0" smtClean="0">
                <a:solidFill>
                  <a:schemeClr val="accent1">
                    <a:lumMod val="20000"/>
                    <a:lumOff val="80000"/>
                  </a:schemeClr>
                </a:solidFill>
                <a:latin typeface="Roboto Light" charset="0"/>
                <a:ea typeface="Roboto Light" charset="0"/>
                <a:cs typeface="Roboto Light" charset="0"/>
              </a:endParaRPr>
            </a:p>
            <a:p>
              <a:pPr marL="380990" indent="-380990">
                <a:buClr>
                  <a:schemeClr val="accent2"/>
                </a:buClr>
                <a:buFont typeface="+mj-lt"/>
                <a:buAutoNum type="arabicPeriod"/>
              </a:pPr>
              <a:endParaRPr lang="en-US" sz="1200" dirty="0">
                <a:solidFill>
                  <a:schemeClr val="accent1">
                    <a:lumMod val="20000"/>
                    <a:lumOff val="80000"/>
                  </a:schemeClr>
                </a:solidFill>
                <a:latin typeface="Roboto Light" charset="0"/>
                <a:ea typeface="Roboto Light" charset="0"/>
                <a:cs typeface="Roboto Light" charset="0"/>
              </a:endParaRPr>
            </a:p>
            <a:p>
              <a:pPr marL="380990" indent="-380990">
                <a:buClr>
                  <a:schemeClr val="accent2"/>
                </a:buClr>
                <a:buFont typeface="+mj-lt"/>
                <a:buAutoNum type="arabicPeriod"/>
              </a:pPr>
              <a:r>
                <a:rPr lang="en-US" sz="1200" dirty="0" err="1" smtClean="0">
                  <a:solidFill>
                    <a:schemeClr val="accent1">
                      <a:lumMod val="20000"/>
                      <a:lumOff val="80000"/>
                    </a:schemeClr>
                  </a:solidFill>
                  <a:latin typeface="Roboto Light" charset="0"/>
                  <a:ea typeface="Roboto Light" charset="0"/>
                  <a:cs typeface="Roboto Light" charset="0"/>
                </a:rPr>
                <a:t>Toepasbaarheid</a:t>
              </a:r>
              <a:endParaRPr lang="en-US" sz="1200" dirty="0" smtClean="0">
                <a:solidFill>
                  <a:schemeClr val="accent1">
                    <a:lumMod val="20000"/>
                    <a:lumOff val="80000"/>
                  </a:schemeClr>
                </a:solidFill>
                <a:latin typeface="Roboto Light" charset="0"/>
                <a:ea typeface="Roboto Light" charset="0"/>
                <a:cs typeface="Roboto Light" charset="0"/>
              </a:endParaRPr>
            </a:p>
            <a:p>
              <a:pPr marL="380990" indent="-380990">
                <a:buClr>
                  <a:schemeClr val="accent2"/>
                </a:buClr>
                <a:buFont typeface="+mj-lt"/>
                <a:buAutoNum type="arabicPeriod"/>
              </a:pPr>
              <a:endParaRPr lang="en-US" sz="1200" dirty="0">
                <a:solidFill>
                  <a:schemeClr val="accent1">
                    <a:lumMod val="20000"/>
                    <a:lumOff val="80000"/>
                  </a:schemeClr>
                </a:solidFill>
                <a:latin typeface="Roboto Light" charset="0"/>
                <a:ea typeface="Roboto Light" charset="0"/>
                <a:cs typeface="Roboto Light" charset="0"/>
              </a:endParaRPr>
            </a:p>
            <a:p>
              <a:pPr marL="380990" indent="-380990">
                <a:buClr>
                  <a:schemeClr val="accent2"/>
                </a:buClr>
                <a:buFont typeface="+mj-lt"/>
                <a:buAutoNum type="arabicPeriod"/>
              </a:pPr>
              <a:r>
                <a:rPr lang="en-US" sz="1200" dirty="0" err="1" smtClean="0">
                  <a:solidFill>
                    <a:schemeClr val="accent1">
                      <a:lumMod val="20000"/>
                      <a:lumOff val="80000"/>
                    </a:schemeClr>
                  </a:solidFill>
                  <a:latin typeface="Roboto Light" charset="0"/>
                  <a:ea typeface="Roboto Light" charset="0"/>
                  <a:cs typeface="Roboto Light" charset="0"/>
                </a:rPr>
                <a:t>Mijn</a:t>
              </a:r>
              <a:r>
                <a:rPr lang="en-US" sz="1200" dirty="0" smtClean="0">
                  <a:solidFill>
                    <a:schemeClr val="accent1">
                      <a:lumMod val="20000"/>
                      <a:lumOff val="80000"/>
                    </a:schemeClr>
                  </a:solidFill>
                  <a:latin typeface="Roboto Light" charset="0"/>
                  <a:ea typeface="Roboto Light" charset="0"/>
                  <a:cs typeface="Roboto Light" charset="0"/>
                </a:rPr>
                <a:t> </a:t>
              </a:r>
              <a:r>
                <a:rPr lang="en-US" sz="1200" dirty="0" err="1" smtClean="0">
                  <a:solidFill>
                    <a:schemeClr val="accent1">
                      <a:lumMod val="20000"/>
                      <a:lumOff val="80000"/>
                    </a:schemeClr>
                  </a:solidFill>
                  <a:latin typeface="Roboto Light" charset="0"/>
                  <a:ea typeface="Roboto Light" charset="0"/>
                  <a:cs typeface="Roboto Light" charset="0"/>
                </a:rPr>
                <a:t>visie</a:t>
              </a:r>
              <a:endParaRPr lang="en-US" sz="1200" dirty="0" smtClean="0">
                <a:solidFill>
                  <a:schemeClr val="accent1">
                    <a:lumMod val="20000"/>
                    <a:lumOff val="80000"/>
                  </a:schemeClr>
                </a:solidFill>
                <a:latin typeface="Roboto Light" charset="0"/>
                <a:ea typeface="Roboto Light" charset="0"/>
                <a:cs typeface="Roboto Light" charset="0"/>
              </a:endParaRPr>
            </a:p>
            <a:p>
              <a:pPr>
                <a:buClr>
                  <a:schemeClr val="accent2"/>
                </a:buClr>
              </a:pPr>
              <a:endParaRPr lang="en-US" sz="1200" dirty="0">
                <a:solidFill>
                  <a:schemeClr val="tx1">
                    <a:lumMod val="50000"/>
                    <a:lumOff val="50000"/>
                  </a:schemeClr>
                </a:solidFill>
                <a:latin typeface="Roboto Light" charset="0"/>
                <a:ea typeface="Roboto Light" charset="0"/>
                <a:cs typeface="Roboto Light" charset="0"/>
              </a:endParaRPr>
            </a:p>
          </p:txBody>
        </p:sp>
      </p:grpSp>
    </p:spTree>
    <p:extLst>
      <p:ext uri="{BB962C8B-B14F-4D97-AF65-F5344CB8AC3E}">
        <p14:creationId xmlns:p14="http://schemas.microsoft.com/office/powerpoint/2010/main" val="1230769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Inleiding</a:t>
            </a:r>
            <a:r>
              <a:rPr lang="en-US" dirty="0" smtClean="0"/>
              <a:t> – </a:t>
            </a:r>
            <a:r>
              <a:rPr lang="en-US" dirty="0" err="1" smtClean="0"/>
              <a:t>Situering</a:t>
            </a:r>
            <a:endParaRPr lang="en-US" dirty="0"/>
          </a:p>
        </p:txBody>
      </p:sp>
      <p:sp>
        <p:nvSpPr>
          <p:cNvPr id="3" name="Slide Number Placeholder 2"/>
          <p:cNvSpPr>
            <a:spLocks noGrp="1"/>
          </p:cNvSpPr>
          <p:nvPr>
            <p:ph type="sldNum" sz="quarter" idx="4"/>
          </p:nvPr>
        </p:nvSpPr>
        <p:spPr/>
        <p:txBody>
          <a:bodyPr/>
          <a:lstStyle/>
          <a:p>
            <a:fld id="{936C95AE-7298-45E1-9514-94AFF5BED89B}" type="slidenum">
              <a:rPr lang="en-US" smtClean="0"/>
              <a:pPr/>
              <a:t>4</a:t>
            </a:fld>
            <a:endParaRPr lang="en-US" dirty="0"/>
          </a:p>
        </p:txBody>
      </p:sp>
      <p:pic>
        <p:nvPicPr>
          <p:cNvPr id="5" name="Picture 4"/>
          <p:cNvPicPr>
            <a:picLocks noChangeAspect="1"/>
          </p:cNvPicPr>
          <p:nvPr/>
        </p:nvPicPr>
        <p:blipFill>
          <a:blip r:embed="rId3"/>
          <a:stretch>
            <a:fillRect/>
          </a:stretch>
        </p:blipFill>
        <p:spPr>
          <a:xfrm>
            <a:off x="526941" y="1841873"/>
            <a:ext cx="4004718" cy="4771246"/>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3788" b="97086" l="1835" r="97248">
                        <a14:foregroundMark x1="43017" y1="70629" x2="48063" y2="84557"/>
                        <a14:foregroundMark x1="40112" y1="13928" x2="50612" y2="80769"/>
                        <a14:foregroundMark x1="59837" y1="26399" x2="59837" y2="26399"/>
                        <a14:foregroundMark x1="55403" y1="24359" x2="55403" y2="24359"/>
                        <a14:foregroundMark x1="56983" y1="28322" x2="56983" y2="28322"/>
                        <a14:foregroundMark x1="74822" y1="20105" x2="74822" y2="20105"/>
                        <a14:foregroundMark x1="77319" y1="14802" x2="77319" y2="14802"/>
                        <a14:foregroundMark x1="82875" y1="17716" x2="79664" y2="21970"/>
                        <a14:foregroundMark x1="70183" y1="51573" x2="77574" y2="51573"/>
                        <a14:foregroundMark x1="82212" y1="34382" x2="84506" y2="43648"/>
                        <a14:foregroundMark x1="82416" y1="48368" x2="84506" y2="51282"/>
                        <a14:foregroundMark x1="79867" y1="56818" x2="91641" y2="59732"/>
                        <a14:foregroundMark x1="89602" y1="54429" x2="91896" y2="54429"/>
                        <a14:foregroundMark x1="89806" y1="62937" x2="92151" y2="62937"/>
                        <a14:foregroundMark x1="57492" y1="73718" x2="62334" y2="65559"/>
                        <a14:foregroundMark x1="69470" y1="65793" x2="71814" y2="73485"/>
                        <a14:foregroundMark x1="75025" y1="65268" x2="75025" y2="73718"/>
                        <a14:foregroundMark x1="82671" y1="65559" x2="82671" y2="68182"/>
                        <a14:foregroundMark x1="55607" y1="59732" x2="59990" y2="57110"/>
                        <a14:foregroundMark x1="55403" y1="52098" x2="60449" y2="48893"/>
                        <a14:foregroundMark x1="53058" y1="39918" x2="69725" y2="39685"/>
                        <a14:foregroundMark x1="74567" y1="41259" x2="78033" y2="46503"/>
                        <a14:foregroundMark x1="74312" y1="34615" x2="77574" y2="25641"/>
                        <a14:foregroundMark x1="79867" y1="26457" x2="79867" y2="29604"/>
                        <a14:foregroundMark x1="46126" y1="18240" x2="47095" y2="21678"/>
                        <a14:foregroundMark x1="9174" y1="29079" x2="18654" y2="26166"/>
                        <a14:foregroundMark x1="11264" y1="23310" x2="14730" y2="23310"/>
                        <a14:foregroundMark x1="11927" y1="45979" x2="16106" y2="50233"/>
                        <a14:foregroundMark x1="35525" y1="51282" x2="42915" y2="48368"/>
                        <a14:foregroundMark x1="38277" y1="45746" x2="43629" y2="45746"/>
                        <a14:foregroundMark x1="45464" y1="37529" x2="47554" y2="37529"/>
                        <a14:foregroundMark x1="35984" y1="39918" x2="35984" y2="44406"/>
                        <a14:foregroundMark x1="26249" y1="39918" x2="29511" y2="43357"/>
                        <a14:foregroundMark x1="16565" y1="67133" x2="21662" y2="63462"/>
                        <a14:foregroundMark x1="27676" y1="56294" x2="25790" y2="58974"/>
                        <a14:foregroundMark x1="41081" y1="57634" x2="42915" y2="62354"/>
                        <a14:foregroundMark x1="41081" y1="79837" x2="42915" y2="84557"/>
                        <a14:foregroundMark x1="26045" y1="49184" x2="31346" y2="51573"/>
                      </a14:backgroundRemoval>
                    </a14:imgEffect>
                  </a14:imgLayer>
                </a14:imgProps>
              </a:ext>
            </a:extLst>
          </a:blip>
          <a:stretch>
            <a:fillRect/>
          </a:stretch>
        </p:blipFill>
        <p:spPr>
          <a:xfrm>
            <a:off x="5062651" y="1841873"/>
            <a:ext cx="3020842" cy="2642082"/>
          </a:xfrm>
          <a:prstGeom prst="rect">
            <a:avLst/>
          </a:prstGeom>
        </p:spPr>
      </p:pic>
      <p:pic>
        <p:nvPicPr>
          <p:cNvPr id="7" name="Picture 6"/>
          <p:cNvPicPr>
            <a:picLocks noChangeAspect="1"/>
          </p:cNvPicPr>
          <p:nvPr/>
        </p:nvPicPr>
        <p:blipFill>
          <a:blip r:embed="rId6"/>
          <a:stretch>
            <a:fillRect/>
          </a:stretch>
        </p:blipFill>
        <p:spPr>
          <a:xfrm>
            <a:off x="5493572" y="4835119"/>
            <a:ext cx="2159000" cy="1778000"/>
          </a:xfrm>
          <a:prstGeom prst="rect">
            <a:avLst/>
          </a:prstGeom>
        </p:spPr>
      </p:pic>
      <p:sp>
        <p:nvSpPr>
          <p:cNvPr id="9" name="Rectangle 8"/>
          <p:cNvSpPr/>
          <p:nvPr/>
        </p:nvSpPr>
        <p:spPr>
          <a:xfrm>
            <a:off x="9081788" y="3511517"/>
            <a:ext cx="2562526" cy="1431958"/>
          </a:xfrm>
          <a:prstGeom prst="rect">
            <a:avLst/>
          </a:prstGeom>
          <a:solidFill>
            <a:schemeClr val="bg1"/>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solidFill>
                  <a:schemeClr val="bg1">
                    <a:lumMod val="65000"/>
                  </a:schemeClr>
                </a:solidFill>
                <a:latin typeface="FontAwesome" charset="0"/>
                <a:ea typeface="FontAwesome" charset="0"/>
                <a:cs typeface="FontAwesome" charset="0"/>
              </a:rPr>
              <a:t></a:t>
            </a:r>
            <a:r>
              <a:rPr lang="en-US" dirty="0" smtClean="0">
                <a:solidFill>
                  <a:schemeClr val="bg1">
                    <a:lumMod val="65000"/>
                  </a:schemeClr>
                </a:solidFill>
                <a:latin typeface="FontAwesome" charset="0"/>
                <a:ea typeface="FontAwesome" charset="0"/>
                <a:cs typeface="FontAwesome" charset="0"/>
              </a:rPr>
              <a:t> </a:t>
            </a:r>
            <a:r>
              <a:rPr lang="en-US" dirty="0" smtClean="0">
                <a:solidFill>
                  <a:schemeClr val="bg1">
                    <a:lumMod val="65000"/>
                  </a:schemeClr>
                </a:solidFill>
                <a:latin typeface="Roboto Light" charset="0"/>
                <a:ea typeface="Roboto Light" charset="0"/>
                <a:cs typeface="Roboto Light" charset="0"/>
              </a:rPr>
              <a:t>Dungeons/</a:t>
            </a:r>
            <a:r>
              <a:rPr lang="en-US" dirty="0" err="1" smtClean="0">
                <a:solidFill>
                  <a:schemeClr val="bg1">
                    <a:lumMod val="65000"/>
                  </a:schemeClr>
                </a:solidFill>
                <a:latin typeface="Roboto Light" charset="0"/>
                <a:ea typeface="Roboto Light" charset="0"/>
                <a:cs typeface="Roboto Light" charset="0"/>
              </a:rPr>
              <a:t>kerkers</a:t>
            </a:r>
            <a:r>
              <a:rPr lang="en-US" dirty="0" smtClean="0">
                <a:solidFill>
                  <a:schemeClr val="bg1">
                    <a:lumMod val="65000"/>
                  </a:schemeClr>
                </a:solidFill>
                <a:latin typeface="Roboto Light" charset="0"/>
                <a:ea typeface="Roboto Light" charset="0"/>
                <a:cs typeface="Roboto Light" charset="0"/>
              </a:rPr>
              <a:t> en </a:t>
            </a:r>
            <a:r>
              <a:rPr lang="en-US" dirty="0" err="1" smtClean="0">
                <a:solidFill>
                  <a:schemeClr val="bg1">
                    <a:lumMod val="65000"/>
                  </a:schemeClr>
                </a:solidFill>
                <a:latin typeface="Roboto Light" charset="0"/>
                <a:ea typeface="Roboto Light" charset="0"/>
                <a:cs typeface="Roboto Light" charset="0"/>
              </a:rPr>
              <a:t>doolhoven</a:t>
            </a:r>
            <a:endParaRPr lang="en-US" dirty="0" smtClean="0">
              <a:solidFill>
                <a:schemeClr val="bg1">
                  <a:lumMod val="65000"/>
                </a:schemeClr>
              </a:solidFill>
              <a:latin typeface="Roboto Light" charset="0"/>
              <a:ea typeface="Roboto Light" charset="0"/>
              <a:cs typeface="Roboto Light" charset="0"/>
            </a:endParaRPr>
          </a:p>
          <a:p>
            <a:pPr marL="285750" indent="-285750">
              <a:buFontTx/>
              <a:buChar char="-"/>
            </a:pPr>
            <a:endParaRPr lang="en-US" dirty="0">
              <a:solidFill>
                <a:schemeClr val="bg1">
                  <a:lumMod val="65000"/>
                </a:schemeClr>
              </a:solidFill>
              <a:latin typeface="Roboto Light" charset="0"/>
              <a:ea typeface="Roboto Light" charset="0"/>
              <a:cs typeface="Roboto Light" charset="0"/>
            </a:endParaRPr>
          </a:p>
          <a:p>
            <a:r>
              <a:rPr lang="en-US" sz="1400" dirty="0">
                <a:solidFill>
                  <a:schemeClr val="bg1">
                    <a:lumMod val="65000"/>
                  </a:schemeClr>
                </a:solidFill>
                <a:latin typeface="FontAwesome" charset="0"/>
                <a:ea typeface="FontAwesome" charset="0"/>
                <a:cs typeface="FontAwesome" charset="0"/>
              </a:rPr>
              <a:t></a:t>
            </a:r>
            <a:r>
              <a:rPr lang="en-US" dirty="0">
                <a:solidFill>
                  <a:schemeClr val="bg1">
                    <a:lumMod val="65000"/>
                  </a:schemeClr>
                </a:solidFill>
                <a:latin typeface="FontAwesome" charset="0"/>
                <a:ea typeface="FontAwesome" charset="0"/>
                <a:cs typeface="FontAwesome" charset="0"/>
              </a:rPr>
              <a:t> </a:t>
            </a:r>
            <a:r>
              <a:rPr lang="en-US" dirty="0" err="1" smtClean="0">
                <a:solidFill>
                  <a:schemeClr val="bg1">
                    <a:lumMod val="65000"/>
                  </a:schemeClr>
                </a:solidFill>
                <a:latin typeface="Roboto Light" charset="0"/>
                <a:ea typeface="Roboto Light" charset="0"/>
                <a:cs typeface="Roboto Light" charset="0"/>
              </a:rPr>
              <a:t>Declaratieve</a:t>
            </a:r>
            <a:r>
              <a:rPr lang="en-US" dirty="0" smtClean="0">
                <a:solidFill>
                  <a:schemeClr val="bg1">
                    <a:lumMod val="65000"/>
                  </a:schemeClr>
                </a:solidFill>
                <a:latin typeface="Roboto Light" charset="0"/>
                <a:ea typeface="Roboto Light" charset="0"/>
                <a:cs typeface="Roboto Light" charset="0"/>
              </a:rPr>
              <a:t> </a:t>
            </a:r>
            <a:r>
              <a:rPr lang="en-US" dirty="0" err="1" smtClean="0">
                <a:solidFill>
                  <a:schemeClr val="bg1">
                    <a:lumMod val="65000"/>
                  </a:schemeClr>
                </a:solidFill>
                <a:latin typeface="Roboto Light" charset="0"/>
                <a:ea typeface="Roboto Light" charset="0"/>
                <a:cs typeface="Roboto Light" charset="0"/>
              </a:rPr>
              <a:t>talen</a:t>
            </a:r>
            <a:endParaRPr lang="en-US" dirty="0">
              <a:solidFill>
                <a:schemeClr val="bg1">
                  <a:lumMod val="65000"/>
                </a:schemeClr>
              </a:solidFill>
              <a:latin typeface="Roboto Light" charset="0"/>
              <a:ea typeface="Roboto Light" charset="0"/>
              <a:cs typeface="Roboto Light" charset="0"/>
            </a:endParaRPr>
          </a:p>
        </p:txBody>
      </p:sp>
    </p:spTree>
    <p:extLst>
      <p:ext uri="{BB962C8B-B14F-4D97-AF65-F5344CB8AC3E}">
        <p14:creationId xmlns:p14="http://schemas.microsoft.com/office/powerpoint/2010/main" val="609707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Inleiding</a:t>
            </a:r>
            <a:r>
              <a:rPr lang="en-US" dirty="0" smtClean="0"/>
              <a:t> – </a:t>
            </a:r>
            <a:r>
              <a:rPr lang="en-US" dirty="0" err="1" smtClean="0"/>
              <a:t>Relevantie</a:t>
            </a:r>
            <a:endParaRPr lang="en-US" dirty="0"/>
          </a:p>
        </p:txBody>
      </p:sp>
      <p:sp>
        <p:nvSpPr>
          <p:cNvPr id="3" name="Slide Number Placeholder 2"/>
          <p:cNvSpPr>
            <a:spLocks noGrp="1"/>
          </p:cNvSpPr>
          <p:nvPr>
            <p:ph type="sldNum" sz="quarter" idx="4"/>
          </p:nvPr>
        </p:nvSpPr>
        <p:spPr/>
        <p:txBody>
          <a:bodyPr/>
          <a:lstStyle/>
          <a:p>
            <a:fld id="{936C95AE-7298-45E1-9514-94AFF5BED89B}" type="slidenum">
              <a:rPr lang="en-US" smtClean="0"/>
              <a:pPr/>
              <a:t>5</a:t>
            </a:fld>
            <a:endParaRPr lang="en-US" dirty="0"/>
          </a:p>
        </p:txBody>
      </p:sp>
      <p:pic>
        <p:nvPicPr>
          <p:cNvPr id="4" name="Picture 3"/>
          <p:cNvPicPr>
            <a:picLocks noChangeAspect="1"/>
          </p:cNvPicPr>
          <p:nvPr/>
        </p:nvPicPr>
        <p:blipFill>
          <a:blip r:embed="rId3"/>
          <a:stretch>
            <a:fillRect/>
          </a:stretch>
        </p:blipFill>
        <p:spPr>
          <a:xfrm>
            <a:off x="526941" y="2103756"/>
            <a:ext cx="4164964" cy="4164964"/>
          </a:xfrm>
          <a:prstGeom prst="rect">
            <a:avLst/>
          </a:prstGeom>
        </p:spPr>
      </p:pic>
      <p:sp>
        <p:nvSpPr>
          <p:cNvPr id="5" name="Rectangle 4"/>
          <p:cNvSpPr/>
          <p:nvPr/>
        </p:nvSpPr>
        <p:spPr>
          <a:xfrm>
            <a:off x="5209875" y="2530634"/>
            <a:ext cx="6434439" cy="2784316"/>
          </a:xfrm>
          <a:prstGeom prst="rect">
            <a:avLst/>
          </a:prstGeom>
          <a:solidFill>
            <a:schemeClr val="bg1"/>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smtClean="0">
              <a:solidFill>
                <a:schemeClr val="bg1">
                  <a:lumMod val="65000"/>
                </a:schemeClr>
              </a:solidFill>
              <a:latin typeface="FontAwesome" charset="0"/>
              <a:ea typeface="FontAwesome" charset="0"/>
              <a:cs typeface="FontAwesome" charset="0"/>
            </a:endParaRPr>
          </a:p>
          <a:p>
            <a:endParaRPr lang="en-US" sz="1400" dirty="0">
              <a:solidFill>
                <a:schemeClr val="bg1">
                  <a:lumMod val="65000"/>
                </a:schemeClr>
              </a:solidFill>
              <a:latin typeface="FontAwesome" charset="0"/>
              <a:ea typeface="FontAwesome" charset="0"/>
              <a:cs typeface="FontAwesome" charset="0"/>
            </a:endParaRPr>
          </a:p>
          <a:p>
            <a:r>
              <a:rPr lang="en-US" sz="1400" dirty="0" smtClean="0">
                <a:solidFill>
                  <a:schemeClr val="bg1">
                    <a:lumMod val="65000"/>
                  </a:schemeClr>
                </a:solidFill>
                <a:latin typeface="FontAwesome" charset="0"/>
                <a:ea typeface="FontAwesome" charset="0"/>
                <a:cs typeface="FontAwesome" charset="0"/>
              </a:rPr>
              <a:t></a:t>
            </a:r>
            <a:r>
              <a:rPr lang="en-US" dirty="0" smtClean="0">
                <a:solidFill>
                  <a:schemeClr val="bg1">
                    <a:lumMod val="65000"/>
                  </a:schemeClr>
                </a:solidFill>
                <a:latin typeface="FontAwesome" charset="0"/>
                <a:ea typeface="FontAwesome" charset="0"/>
                <a:cs typeface="FontAwesome" charset="0"/>
              </a:rPr>
              <a:t> </a:t>
            </a:r>
            <a:r>
              <a:rPr lang="en-US" dirty="0" err="1" smtClean="0">
                <a:solidFill>
                  <a:schemeClr val="bg1">
                    <a:lumMod val="65000"/>
                  </a:schemeClr>
                </a:solidFill>
                <a:latin typeface="Roboto Light" charset="0"/>
                <a:ea typeface="Roboto Light" charset="0"/>
                <a:cs typeface="Roboto Light" charset="0"/>
              </a:rPr>
              <a:t>Fundamenten</a:t>
            </a:r>
            <a:r>
              <a:rPr lang="en-US" dirty="0" smtClean="0">
                <a:solidFill>
                  <a:schemeClr val="bg1">
                    <a:lumMod val="65000"/>
                  </a:schemeClr>
                </a:solidFill>
                <a:latin typeface="Roboto Light" charset="0"/>
                <a:ea typeface="Roboto Light" charset="0"/>
                <a:cs typeface="Roboto Light" charset="0"/>
              </a:rPr>
              <a:t> van de </a:t>
            </a:r>
            <a:r>
              <a:rPr lang="en-US" dirty="0" err="1" smtClean="0">
                <a:solidFill>
                  <a:schemeClr val="bg1">
                    <a:lumMod val="65000"/>
                  </a:schemeClr>
                </a:solidFill>
                <a:latin typeface="Roboto Light" charset="0"/>
                <a:ea typeface="Roboto Light" charset="0"/>
                <a:cs typeface="Roboto Light" charset="0"/>
              </a:rPr>
              <a:t>informatica</a:t>
            </a:r>
            <a:endParaRPr lang="en-US" dirty="0" smtClean="0">
              <a:solidFill>
                <a:schemeClr val="bg1">
                  <a:lumMod val="65000"/>
                </a:schemeClr>
              </a:solidFill>
              <a:latin typeface="Roboto Light" charset="0"/>
              <a:ea typeface="Roboto Light" charset="0"/>
              <a:cs typeface="Roboto Light" charset="0"/>
            </a:endParaRPr>
          </a:p>
          <a:p>
            <a:r>
              <a:rPr lang="en-US" dirty="0">
                <a:solidFill>
                  <a:schemeClr val="bg1">
                    <a:lumMod val="65000"/>
                  </a:schemeClr>
                </a:solidFill>
                <a:latin typeface="FontAwesome" charset="0"/>
                <a:ea typeface="FontAwesome" charset="0"/>
                <a:cs typeface="FontAwesome" charset="0"/>
              </a:rPr>
              <a:t> </a:t>
            </a:r>
            <a:r>
              <a:rPr lang="en-US" dirty="0" smtClean="0">
                <a:solidFill>
                  <a:schemeClr val="bg1">
                    <a:lumMod val="65000"/>
                  </a:schemeClr>
                </a:solidFill>
                <a:latin typeface="FontAwesome" charset="0"/>
                <a:ea typeface="FontAwesome" charset="0"/>
                <a:cs typeface="FontAwesome" charset="0"/>
              </a:rPr>
              <a:t>      </a:t>
            </a:r>
            <a:r>
              <a:rPr lang="en-US" dirty="0" err="1" smtClean="0">
                <a:solidFill>
                  <a:schemeClr val="bg1">
                    <a:lumMod val="65000"/>
                  </a:schemeClr>
                </a:solidFill>
                <a:latin typeface="FontAwesome" charset="0"/>
                <a:ea typeface="FontAwesome" charset="0"/>
                <a:cs typeface="FontAwesome" charset="0"/>
              </a:rPr>
              <a:t>automaten</a:t>
            </a:r>
            <a:r>
              <a:rPr lang="en-US" dirty="0" smtClean="0">
                <a:solidFill>
                  <a:schemeClr val="bg1">
                    <a:lumMod val="65000"/>
                  </a:schemeClr>
                </a:solidFill>
                <a:latin typeface="FontAwesome" charset="0"/>
                <a:ea typeface="FontAwesome" charset="0"/>
                <a:cs typeface="FontAwesome" charset="0"/>
              </a:rPr>
              <a:t>, </a:t>
            </a:r>
            <a:r>
              <a:rPr lang="en-US" dirty="0" err="1" smtClean="0">
                <a:solidFill>
                  <a:schemeClr val="bg1">
                    <a:lumMod val="65000"/>
                  </a:schemeClr>
                </a:solidFill>
                <a:latin typeface="FontAwesome" charset="0"/>
                <a:ea typeface="FontAwesome" charset="0"/>
                <a:cs typeface="FontAwesome" charset="0"/>
              </a:rPr>
              <a:t>complexiteit</a:t>
            </a:r>
            <a:endParaRPr lang="en-US" dirty="0" smtClean="0">
              <a:solidFill>
                <a:schemeClr val="bg1">
                  <a:lumMod val="65000"/>
                </a:schemeClr>
              </a:solidFill>
              <a:latin typeface="FontAwesome" charset="0"/>
              <a:ea typeface="FontAwesome" charset="0"/>
              <a:cs typeface="FontAwesome" charset="0"/>
            </a:endParaRPr>
          </a:p>
          <a:p>
            <a:endParaRPr lang="en-US" dirty="0" smtClean="0">
              <a:solidFill>
                <a:schemeClr val="bg1">
                  <a:lumMod val="65000"/>
                </a:schemeClr>
              </a:solidFill>
              <a:latin typeface="FontAwesome" charset="0"/>
              <a:ea typeface="FontAwesome" charset="0"/>
              <a:cs typeface="FontAwesome" charset="0"/>
            </a:endParaRPr>
          </a:p>
          <a:p>
            <a:r>
              <a:rPr lang="en-US" sz="1400" dirty="0" smtClean="0">
                <a:solidFill>
                  <a:schemeClr val="bg1">
                    <a:lumMod val="65000"/>
                  </a:schemeClr>
                </a:solidFill>
                <a:latin typeface="FontAwesome" charset="0"/>
                <a:ea typeface="FontAwesome" charset="0"/>
                <a:cs typeface="FontAwesome" charset="0"/>
              </a:rPr>
              <a:t></a:t>
            </a:r>
            <a:r>
              <a:rPr lang="en-US" dirty="0" smtClean="0">
                <a:solidFill>
                  <a:schemeClr val="bg1">
                    <a:lumMod val="65000"/>
                  </a:schemeClr>
                </a:solidFill>
                <a:latin typeface="FontAwesome" charset="0"/>
                <a:ea typeface="FontAwesome" charset="0"/>
                <a:cs typeface="FontAwesome" charset="0"/>
              </a:rPr>
              <a:t> </a:t>
            </a:r>
            <a:r>
              <a:rPr lang="en-US" dirty="0" err="1" smtClean="0">
                <a:solidFill>
                  <a:schemeClr val="bg1">
                    <a:lumMod val="65000"/>
                  </a:schemeClr>
                </a:solidFill>
                <a:latin typeface="Roboto Light" charset="0"/>
                <a:ea typeface="Roboto Light" charset="0"/>
                <a:cs typeface="Roboto Light" charset="0"/>
              </a:rPr>
              <a:t>Automaten</a:t>
            </a:r>
            <a:r>
              <a:rPr lang="en-US" dirty="0" smtClean="0">
                <a:solidFill>
                  <a:schemeClr val="bg1">
                    <a:lumMod val="65000"/>
                  </a:schemeClr>
                </a:solidFill>
                <a:latin typeface="Roboto Light" charset="0"/>
                <a:ea typeface="Roboto Light" charset="0"/>
                <a:cs typeface="Roboto Light" charset="0"/>
              </a:rPr>
              <a:t> &amp; </a:t>
            </a:r>
            <a:r>
              <a:rPr lang="en-US" dirty="0" err="1" smtClean="0">
                <a:solidFill>
                  <a:schemeClr val="bg1">
                    <a:lumMod val="65000"/>
                  </a:schemeClr>
                </a:solidFill>
                <a:latin typeface="Roboto Light" charset="0"/>
                <a:ea typeface="Roboto Light" charset="0"/>
                <a:cs typeface="Roboto Light" charset="0"/>
              </a:rPr>
              <a:t>berekenbaarheid</a:t>
            </a:r>
            <a:endParaRPr lang="en-US" dirty="0" smtClean="0">
              <a:solidFill>
                <a:schemeClr val="bg1">
                  <a:lumMod val="65000"/>
                </a:schemeClr>
              </a:solidFill>
              <a:latin typeface="Roboto Light" charset="0"/>
              <a:ea typeface="Roboto Light" charset="0"/>
              <a:cs typeface="Roboto Light" charset="0"/>
            </a:endParaRPr>
          </a:p>
          <a:p>
            <a:r>
              <a:rPr lang="en-US" dirty="0" smtClean="0">
                <a:solidFill>
                  <a:schemeClr val="bg1">
                    <a:lumMod val="65000"/>
                  </a:schemeClr>
                </a:solidFill>
                <a:latin typeface="FontAwesome" charset="0"/>
                <a:ea typeface="FontAwesome" charset="0"/>
                <a:cs typeface="FontAwesome" charset="0"/>
              </a:rPr>
              <a:t>      </a:t>
            </a:r>
            <a:r>
              <a:rPr lang="en-US" dirty="0" err="1">
                <a:solidFill>
                  <a:schemeClr val="bg1">
                    <a:lumMod val="65000"/>
                  </a:schemeClr>
                </a:solidFill>
                <a:latin typeface="FontAwesome" charset="0"/>
                <a:ea typeface="FontAwesome" charset="0"/>
                <a:cs typeface="FontAwesome" charset="0"/>
              </a:rPr>
              <a:t>automaten</a:t>
            </a:r>
            <a:r>
              <a:rPr lang="en-US" dirty="0">
                <a:solidFill>
                  <a:schemeClr val="bg1">
                    <a:lumMod val="65000"/>
                  </a:schemeClr>
                </a:solidFill>
                <a:latin typeface="FontAwesome" charset="0"/>
                <a:ea typeface="FontAwesome" charset="0"/>
                <a:cs typeface="FontAwesome" charset="0"/>
              </a:rPr>
              <a:t>, </a:t>
            </a:r>
            <a:r>
              <a:rPr lang="en-US" dirty="0" err="1" smtClean="0">
                <a:solidFill>
                  <a:schemeClr val="bg1">
                    <a:lumMod val="65000"/>
                  </a:schemeClr>
                </a:solidFill>
                <a:latin typeface="FontAwesome" charset="0"/>
                <a:ea typeface="FontAwesome" charset="0"/>
                <a:cs typeface="FontAwesome" charset="0"/>
              </a:rPr>
              <a:t>verzamelingen</a:t>
            </a:r>
            <a:endParaRPr lang="en-US" dirty="0" smtClean="0">
              <a:solidFill>
                <a:schemeClr val="bg1">
                  <a:lumMod val="65000"/>
                </a:schemeClr>
              </a:solidFill>
              <a:latin typeface="FontAwesome" charset="0"/>
              <a:ea typeface="FontAwesome" charset="0"/>
              <a:cs typeface="FontAwesome" charset="0"/>
            </a:endParaRPr>
          </a:p>
          <a:p>
            <a:endParaRPr lang="en-US" dirty="0" smtClean="0">
              <a:solidFill>
                <a:schemeClr val="bg1">
                  <a:lumMod val="65000"/>
                </a:schemeClr>
              </a:solidFill>
              <a:latin typeface="FontAwesome" charset="0"/>
              <a:ea typeface="FontAwesome" charset="0"/>
              <a:cs typeface="FontAwesome" charset="0"/>
            </a:endParaRPr>
          </a:p>
          <a:p>
            <a:endParaRPr lang="en-US" dirty="0">
              <a:solidFill>
                <a:schemeClr val="bg1">
                  <a:lumMod val="65000"/>
                </a:schemeClr>
              </a:solidFill>
              <a:latin typeface="FontAwesome" charset="0"/>
              <a:ea typeface="FontAwesome" charset="0"/>
              <a:cs typeface="FontAwesome" charset="0"/>
            </a:endParaRPr>
          </a:p>
          <a:p>
            <a:r>
              <a:rPr lang="en-US" sz="1400" dirty="0" smtClean="0">
                <a:solidFill>
                  <a:schemeClr val="bg1">
                    <a:lumMod val="65000"/>
                  </a:schemeClr>
                </a:solidFill>
                <a:latin typeface="FontAwesome" charset="0"/>
                <a:ea typeface="FontAwesome" charset="0"/>
                <a:cs typeface="FontAwesome" charset="0"/>
              </a:rPr>
              <a:t></a:t>
            </a:r>
            <a:r>
              <a:rPr lang="en-US" dirty="0" smtClean="0">
                <a:solidFill>
                  <a:schemeClr val="bg1">
                    <a:lumMod val="65000"/>
                  </a:schemeClr>
                </a:solidFill>
                <a:latin typeface="FontAwesome" charset="0"/>
                <a:ea typeface="FontAwesome" charset="0"/>
                <a:cs typeface="FontAwesome" charset="0"/>
              </a:rPr>
              <a:t> </a:t>
            </a:r>
            <a:r>
              <a:rPr lang="en-US" dirty="0" err="1" smtClean="0">
                <a:solidFill>
                  <a:schemeClr val="bg1">
                    <a:lumMod val="65000"/>
                  </a:schemeClr>
                </a:solidFill>
                <a:latin typeface="FontAwesome" charset="0"/>
                <a:ea typeface="FontAwesome" charset="0"/>
                <a:cs typeface="FontAwesome" charset="0"/>
              </a:rPr>
              <a:t>Patroon</a:t>
            </a:r>
            <a:r>
              <a:rPr lang="en-US" dirty="0" smtClean="0">
                <a:solidFill>
                  <a:schemeClr val="bg1">
                    <a:lumMod val="65000"/>
                  </a:schemeClr>
                </a:solidFill>
                <a:latin typeface="FontAwesome" charset="0"/>
                <a:ea typeface="FontAwesome" charset="0"/>
                <a:cs typeface="FontAwesome" charset="0"/>
              </a:rPr>
              <a:t> </a:t>
            </a:r>
            <a:r>
              <a:rPr lang="en-US" dirty="0" err="1" smtClean="0">
                <a:solidFill>
                  <a:schemeClr val="bg1">
                    <a:lumMod val="65000"/>
                  </a:schemeClr>
                </a:solidFill>
                <a:latin typeface="FontAwesome" charset="0"/>
                <a:ea typeface="FontAwesome" charset="0"/>
                <a:cs typeface="FontAwesome" charset="0"/>
              </a:rPr>
              <a:t>gegenereerd</a:t>
            </a:r>
            <a:r>
              <a:rPr lang="en-US" dirty="0" smtClean="0">
                <a:solidFill>
                  <a:schemeClr val="bg1">
                    <a:lumMod val="65000"/>
                  </a:schemeClr>
                </a:solidFill>
                <a:latin typeface="FontAwesome" charset="0"/>
                <a:ea typeface="FontAwesome" charset="0"/>
                <a:cs typeface="FontAwesome" charset="0"/>
              </a:rPr>
              <a:t> met ‘cellular automaton’</a:t>
            </a:r>
            <a:endParaRPr lang="en-US" dirty="0">
              <a:solidFill>
                <a:schemeClr val="bg1">
                  <a:lumMod val="65000"/>
                </a:schemeClr>
              </a:solidFill>
              <a:latin typeface="FontAwesome" charset="0"/>
              <a:ea typeface="FontAwesome" charset="0"/>
              <a:cs typeface="FontAwesome" charset="0"/>
            </a:endParaRPr>
          </a:p>
          <a:p>
            <a:endParaRPr lang="en-US" dirty="0" smtClean="0">
              <a:solidFill>
                <a:schemeClr val="bg1">
                  <a:lumMod val="65000"/>
                </a:schemeClr>
              </a:solidFill>
              <a:latin typeface="Roboto Light" charset="0"/>
              <a:ea typeface="Roboto Light" charset="0"/>
              <a:cs typeface="Roboto Light" charset="0"/>
            </a:endParaRPr>
          </a:p>
          <a:p>
            <a:endParaRPr lang="en-US" dirty="0">
              <a:solidFill>
                <a:schemeClr val="bg1">
                  <a:lumMod val="65000"/>
                </a:schemeClr>
              </a:solidFill>
              <a:latin typeface="Roboto Light" charset="0"/>
              <a:ea typeface="Roboto Light" charset="0"/>
              <a:cs typeface="Roboto Light" charset="0"/>
            </a:endParaRPr>
          </a:p>
        </p:txBody>
      </p:sp>
    </p:spTree>
    <p:extLst>
      <p:ext uri="{BB962C8B-B14F-4D97-AF65-F5344CB8AC3E}">
        <p14:creationId xmlns:p14="http://schemas.microsoft.com/office/powerpoint/2010/main" val="107378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Inleiding</a:t>
            </a:r>
            <a:r>
              <a:rPr lang="en-US" dirty="0" smtClean="0"/>
              <a:t> – </a:t>
            </a:r>
            <a:r>
              <a:rPr lang="en-US" dirty="0" err="1" smtClean="0"/>
              <a:t>Declaratief</a:t>
            </a:r>
            <a:r>
              <a:rPr lang="en-US" dirty="0" smtClean="0"/>
              <a:t> </a:t>
            </a:r>
            <a:r>
              <a:rPr lang="en-US" dirty="0" err="1" smtClean="0"/>
              <a:t>Programmeren</a:t>
            </a:r>
            <a:endParaRPr lang="en-US" dirty="0"/>
          </a:p>
        </p:txBody>
      </p:sp>
      <p:sp>
        <p:nvSpPr>
          <p:cNvPr id="3" name="Slide Number Placeholder 2"/>
          <p:cNvSpPr>
            <a:spLocks noGrp="1"/>
          </p:cNvSpPr>
          <p:nvPr>
            <p:ph type="sldNum" sz="quarter" idx="4"/>
          </p:nvPr>
        </p:nvSpPr>
        <p:spPr/>
        <p:txBody>
          <a:bodyPr/>
          <a:lstStyle/>
          <a:p>
            <a:fld id="{936C95AE-7298-45E1-9514-94AFF5BED89B}" type="slidenum">
              <a:rPr lang="en-US" smtClean="0"/>
              <a:pPr/>
              <a:t>6</a:t>
            </a:fld>
            <a:endParaRPr lang="en-US" dirty="0"/>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backgroundRemoval t="3250" b="96750" l="3250" r="98750"/>
                    </a14:imgEffect>
                  </a14:imgLayer>
                </a14:imgProps>
              </a:ext>
            </a:extLst>
          </a:blip>
          <a:stretch>
            <a:fillRect/>
          </a:stretch>
        </p:blipFill>
        <p:spPr>
          <a:xfrm>
            <a:off x="526941" y="1711643"/>
            <a:ext cx="5080000" cy="5080000"/>
          </a:xfrm>
          <a:prstGeom prst="rect">
            <a:avLst/>
          </a:prstGeom>
        </p:spPr>
      </p:pic>
      <p:pic>
        <p:nvPicPr>
          <p:cNvPr id="5" name="Picture 4"/>
          <p:cNvPicPr>
            <a:picLocks noChangeAspect="1"/>
          </p:cNvPicPr>
          <p:nvPr/>
        </p:nvPicPr>
        <p:blipFill>
          <a:blip r:embed="rId5">
            <a:extLst>
              <a:ext uri="{BEBA8EAE-BF5A-486C-A8C5-ECC9F3942E4B}">
                <a14:imgProps xmlns:a14="http://schemas.microsoft.com/office/drawing/2010/main">
                  <a14:imgLayer r:embed="rId6">
                    <a14:imgEffect>
                      <a14:backgroundRemoval t="811" b="98378" l="0" r="99089"/>
                    </a14:imgEffect>
                  </a14:imgLayer>
                </a14:imgProps>
              </a:ext>
            </a:extLst>
          </a:blip>
          <a:stretch>
            <a:fillRect/>
          </a:stretch>
        </p:blipFill>
        <p:spPr>
          <a:xfrm>
            <a:off x="5606941" y="2519672"/>
            <a:ext cx="6296110" cy="3033282"/>
          </a:xfrm>
          <a:prstGeom prst="rect">
            <a:avLst/>
          </a:prstGeom>
        </p:spPr>
      </p:pic>
    </p:spTree>
    <p:extLst>
      <p:ext uri="{BB962C8B-B14F-4D97-AF65-F5344CB8AC3E}">
        <p14:creationId xmlns:p14="http://schemas.microsoft.com/office/powerpoint/2010/main" val="234799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p:cNvCxnSpPr/>
          <p:nvPr/>
        </p:nvCxnSpPr>
        <p:spPr>
          <a:xfrm>
            <a:off x="0" y="2766187"/>
            <a:ext cx="11107271"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80388" y="775503"/>
            <a:ext cx="11230421" cy="431020"/>
          </a:xfrm>
        </p:spPr>
        <p:txBody>
          <a:bodyPr/>
          <a:lstStyle/>
          <a:p>
            <a:r>
              <a:rPr lang="en-US" dirty="0" err="1" smtClean="0"/>
              <a:t>Inhoudstafel</a:t>
            </a:r>
            <a:endParaRPr lang="en-US" dirty="0"/>
          </a:p>
        </p:txBody>
      </p:sp>
      <p:sp>
        <p:nvSpPr>
          <p:cNvPr id="4" name="Slide Number Placeholder 3"/>
          <p:cNvSpPr>
            <a:spLocks noGrp="1"/>
          </p:cNvSpPr>
          <p:nvPr>
            <p:ph type="sldNum" sz="quarter" idx="4"/>
          </p:nvPr>
        </p:nvSpPr>
        <p:spPr/>
        <p:txBody>
          <a:bodyPr/>
          <a:lstStyle/>
          <a:p>
            <a:fld id="{936C95AE-7298-45E1-9514-94AFF5BED89B}" type="slidenum">
              <a:rPr lang="en-US" smtClean="0"/>
              <a:pPr/>
              <a:t>7</a:t>
            </a:fld>
            <a:endParaRPr lang="en-US" dirty="0"/>
          </a:p>
        </p:txBody>
      </p:sp>
      <p:grpSp>
        <p:nvGrpSpPr>
          <p:cNvPr id="33" name="Group 32"/>
          <p:cNvGrpSpPr/>
          <p:nvPr/>
        </p:nvGrpSpPr>
        <p:grpSpPr>
          <a:xfrm>
            <a:off x="780001" y="2423694"/>
            <a:ext cx="2717517" cy="2565104"/>
            <a:chOff x="736801" y="2682894"/>
            <a:chExt cx="2717517" cy="2565104"/>
          </a:xfrm>
        </p:grpSpPr>
        <p:sp>
          <p:nvSpPr>
            <p:cNvPr id="10" name="Oval 9"/>
            <p:cNvSpPr/>
            <p:nvPr/>
          </p:nvSpPr>
          <p:spPr>
            <a:xfrm>
              <a:off x="736801" y="2682894"/>
              <a:ext cx="684988" cy="684986"/>
            </a:xfrm>
            <a:prstGeom prst="ellipse">
              <a:avLst/>
            </a:prstGeom>
            <a:solidFill>
              <a:schemeClr val="accent1">
                <a:lumMod val="20000"/>
                <a:lumOff val="80000"/>
              </a:schemeClr>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Medium" charset="0"/>
                  <a:ea typeface="Roboto Medium" charset="0"/>
                  <a:cs typeface="Roboto Medium" charset="0"/>
                </a:rPr>
                <a:t>1</a:t>
              </a:r>
            </a:p>
          </p:txBody>
        </p:sp>
        <p:sp>
          <p:nvSpPr>
            <p:cNvPr id="19" name="Rectangle 18"/>
            <p:cNvSpPr/>
            <p:nvPr/>
          </p:nvSpPr>
          <p:spPr>
            <a:xfrm>
              <a:off x="736801" y="3716241"/>
              <a:ext cx="1074333" cy="369332"/>
            </a:xfrm>
            <a:prstGeom prst="rect">
              <a:avLst/>
            </a:prstGeom>
          </p:spPr>
          <p:txBody>
            <a:bodyPr wrap="none" lIns="91440">
              <a:spAutoFit/>
            </a:bodyPr>
            <a:lstStyle/>
            <a:p>
              <a:r>
                <a:rPr lang="en-US" dirty="0" err="1" smtClean="0">
                  <a:solidFill>
                    <a:schemeClr val="accent1">
                      <a:lumMod val="20000"/>
                      <a:lumOff val="80000"/>
                    </a:schemeClr>
                  </a:solidFill>
                  <a:latin typeface="Roboto Medium" charset="0"/>
                  <a:ea typeface="Roboto Medium" charset="0"/>
                  <a:cs typeface="Roboto Medium" charset="0"/>
                </a:rPr>
                <a:t>Inleiding</a:t>
              </a:r>
              <a:endParaRPr lang="en-US" dirty="0">
                <a:solidFill>
                  <a:schemeClr val="accent1">
                    <a:lumMod val="20000"/>
                    <a:lumOff val="80000"/>
                  </a:schemeClr>
                </a:solidFill>
                <a:latin typeface="Roboto Medium" charset="0"/>
                <a:ea typeface="Roboto Medium" charset="0"/>
                <a:cs typeface="Roboto Medium" charset="0"/>
              </a:endParaRPr>
            </a:p>
          </p:txBody>
        </p:sp>
        <p:sp>
          <p:nvSpPr>
            <p:cNvPr id="20" name="Rectangle 19"/>
            <p:cNvSpPr/>
            <p:nvPr/>
          </p:nvSpPr>
          <p:spPr>
            <a:xfrm>
              <a:off x="736802" y="4232335"/>
              <a:ext cx="2717516" cy="1015663"/>
            </a:xfrm>
            <a:prstGeom prst="rect">
              <a:avLst/>
            </a:prstGeom>
          </p:spPr>
          <p:txBody>
            <a:bodyPr wrap="square">
              <a:spAutoFit/>
            </a:bodyPr>
            <a:lstStyle/>
            <a:p>
              <a:pPr marL="380990" indent="-380990">
                <a:buClr>
                  <a:schemeClr val="accent1">
                    <a:lumMod val="20000"/>
                    <a:lumOff val="80000"/>
                  </a:schemeClr>
                </a:buClr>
                <a:buFont typeface="+mj-lt"/>
                <a:buAutoNum type="arabicPeriod"/>
              </a:pPr>
              <a:r>
                <a:rPr lang="en-US" sz="1200" dirty="0" err="1" smtClean="0">
                  <a:solidFill>
                    <a:schemeClr val="accent1">
                      <a:lumMod val="20000"/>
                      <a:lumOff val="80000"/>
                    </a:schemeClr>
                  </a:solidFill>
                  <a:latin typeface="Roboto Light" charset="0"/>
                  <a:ea typeface="Roboto Light" charset="0"/>
                  <a:cs typeface="Roboto Light" charset="0"/>
                </a:rPr>
                <a:t>Situering</a:t>
              </a:r>
              <a:endParaRPr lang="en-US" sz="1200" dirty="0" smtClean="0">
                <a:solidFill>
                  <a:schemeClr val="accent1">
                    <a:lumMod val="20000"/>
                    <a:lumOff val="80000"/>
                  </a:schemeClr>
                </a:solidFill>
                <a:latin typeface="Roboto Light" charset="0"/>
                <a:ea typeface="Roboto Light" charset="0"/>
                <a:cs typeface="Roboto Light" charset="0"/>
              </a:endParaRPr>
            </a:p>
            <a:p>
              <a:pPr marL="380990" indent="-380990">
                <a:buClr>
                  <a:schemeClr val="accent1">
                    <a:lumMod val="20000"/>
                    <a:lumOff val="80000"/>
                  </a:schemeClr>
                </a:buClr>
                <a:buFont typeface="+mj-lt"/>
                <a:buAutoNum type="arabicPeriod"/>
              </a:pPr>
              <a:endParaRPr lang="en-US" sz="1200" dirty="0">
                <a:solidFill>
                  <a:schemeClr val="accent1">
                    <a:lumMod val="20000"/>
                    <a:lumOff val="80000"/>
                  </a:schemeClr>
                </a:solidFill>
                <a:latin typeface="Roboto Light" charset="0"/>
                <a:ea typeface="Roboto Light" charset="0"/>
                <a:cs typeface="Roboto Light" charset="0"/>
              </a:endParaRPr>
            </a:p>
            <a:p>
              <a:pPr marL="380990" indent="-380990">
                <a:buClr>
                  <a:schemeClr val="accent1">
                    <a:lumMod val="20000"/>
                    <a:lumOff val="80000"/>
                  </a:schemeClr>
                </a:buClr>
                <a:buFont typeface="+mj-lt"/>
                <a:buAutoNum type="arabicPeriod"/>
              </a:pPr>
              <a:r>
                <a:rPr lang="en-US" sz="1200" dirty="0" err="1" smtClean="0">
                  <a:solidFill>
                    <a:schemeClr val="accent1">
                      <a:lumMod val="20000"/>
                      <a:lumOff val="80000"/>
                    </a:schemeClr>
                  </a:solidFill>
                  <a:latin typeface="Roboto Light" charset="0"/>
                  <a:ea typeface="Roboto Light" charset="0"/>
                  <a:cs typeface="Roboto Light" charset="0"/>
                </a:rPr>
                <a:t>Relevantie</a:t>
              </a:r>
              <a:endParaRPr lang="en-US" sz="1200" dirty="0" smtClean="0">
                <a:solidFill>
                  <a:schemeClr val="accent1">
                    <a:lumMod val="20000"/>
                    <a:lumOff val="80000"/>
                  </a:schemeClr>
                </a:solidFill>
                <a:latin typeface="Roboto Light" charset="0"/>
                <a:ea typeface="Roboto Light" charset="0"/>
                <a:cs typeface="Roboto Light" charset="0"/>
              </a:endParaRPr>
            </a:p>
            <a:p>
              <a:pPr marL="380990" indent="-380990">
                <a:buClr>
                  <a:schemeClr val="accent1">
                    <a:lumMod val="20000"/>
                    <a:lumOff val="80000"/>
                  </a:schemeClr>
                </a:buClr>
                <a:buFont typeface="+mj-lt"/>
                <a:buAutoNum type="arabicPeriod"/>
              </a:pPr>
              <a:endParaRPr lang="en-US" sz="1200" dirty="0">
                <a:solidFill>
                  <a:schemeClr val="accent1">
                    <a:lumMod val="20000"/>
                    <a:lumOff val="80000"/>
                  </a:schemeClr>
                </a:solidFill>
                <a:latin typeface="Roboto Light" charset="0"/>
                <a:ea typeface="Roboto Light" charset="0"/>
                <a:cs typeface="Roboto Light" charset="0"/>
              </a:endParaRPr>
            </a:p>
            <a:p>
              <a:pPr marL="380990" indent="-380990">
                <a:buClr>
                  <a:schemeClr val="accent1">
                    <a:lumMod val="20000"/>
                    <a:lumOff val="80000"/>
                  </a:schemeClr>
                </a:buClr>
                <a:buFont typeface="+mj-lt"/>
                <a:buAutoNum type="arabicPeriod"/>
              </a:pPr>
              <a:r>
                <a:rPr lang="en-US" sz="1200" dirty="0" err="1" smtClean="0">
                  <a:solidFill>
                    <a:schemeClr val="accent1">
                      <a:lumMod val="20000"/>
                      <a:lumOff val="80000"/>
                    </a:schemeClr>
                  </a:solidFill>
                  <a:latin typeface="Roboto Light" charset="0"/>
                  <a:ea typeface="Roboto Light" charset="0"/>
                  <a:cs typeface="Roboto Light" charset="0"/>
                </a:rPr>
                <a:t>Declaratief</a:t>
              </a:r>
              <a:r>
                <a:rPr lang="en-US" sz="1200" dirty="0" smtClean="0">
                  <a:solidFill>
                    <a:schemeClr val="accent1">
                      <a:lumMod val="20000"/>
                      <a:lumOff val="80000"/>
                    </a:schemeClr>
                  </a:solidFill>
                  <a:latin typeface="Roboto Light" charset="0"/>
                  <a:ea typeface="Roboto Light" charset="0"/>
                  <a:cs typeface="Roboto Light" charset="0"/>
                </a:rPr>
                <a:t> </a:t>
              </a:r>
              <a:r>
                <a:rPr lang="en-US" sz="1200" dirty="0" err="1" smtClean="0">
                  <a:solidFill>
                    <a:schemeClr val="accent1">
                      <a:lumMod val="20000"/>
                      <a:lumOff val="80000"/>
                    </a:schemeClr>
                  </a:solidFill>
                  <a:latin typeface="Roboto Light" charset="0"/>
                  <a:ea typeface="Roboto Light" charset="0"/>
                  <a:cs typeface="Roboto Light" charset="0"/>
                </a:rPr>
                <a:t>programmeren</a:t>
              </a:r>
              <a:endParaRPr lang="en-US" sz="1200" dirty="0" smtClean="0">
                <a:solidFill>
                  <a:schemeClr val="accent1">
                    <a:lumMod val="20000"/>
                    <a:lumOff val="80000"/>
                  </a:schemeClr>
                </a:solidFill>
                <a:latin typeface="Roboto Light" charset="0"/>
                <a:ea typeface="Roboto Light" charset="0"/>
                <a:cs typeface="Roboto Light" charset="0"/>
              </a:endParaRPr>
            </a:p>
          </p:txBody>
        </p:sp>
      </p:grpSp>
      <p:sp>
        <p:nvSpPr>
          <p:cNvPr id="22" name="Freeform 5"/>
          <p:cNvSpPr>
            <a:spLocks noChangeArrowheads="1"/>
          </p:cNvSpPr>
          <p:nvPr/>
        </p:nvSpPr>
        <p:spPr bwMode="auto">
          <a:xfrm>
            <a:off x="3826610" y="2636318"/>
            <a:ext cx="273780" cy="259738"/>
          </a:xfrm>
          <a:custGeom>
            <a:avLst/>
            <a:gdLst>
              <a:gd name="T0" fmla="*/ 269 w 514"/>
              <a:gd name="T1" fmla="*/ 0 h 489"/>
              <a:gd name="T2" fmla="*/ 59 w 514"/>
              <a:gd name="T3" fmla="*/ 122 h 489"/>
              <a:gd name="T4" fmla="*/ 0 w 514"/>
              <a:gd name="T5" fmla="*/ 63 h 489"/>
              <a:gd name="T6" fmla="*/ 0 w 514"/>
              <a:gd name="T7" fmla="*/ 230 h 489"/>
              <a:gd name="T8" fmla="*/ 166 w 514"/>
              <a:gd name="T9" fmla="*/ 230 h 489"/>
              <a:gd name="T10" fmla="*/ 98 w 514"/>
              <a:gd name="T11" fmla="*/ 161 h 489"/>
              <a:gd name="T12" fmla="*/ 269 w 514"/>
              <a:gd name="T13" fmla="*/ 54 h 489"/>
              <a:gd name="T14" fmla="*/ 459 w 514"/>
              <a:gd name="T15" fmla="*/ 244 h 489"/>
              <a:gd name="T16" fmla="*/ 269 w 514"/>
              <a:gd name="T17" fmla="*/ 435 h 489"/>
              <a:gd name="T18" fmla="*/ 88 w 514"/>
              <a:gd name="T19" fmla="*/ 308 h 489"/>
              <a:gd name="T20" fmla="*/ 34 w 514"/>
              <a:gd name="T21" fmla="*/ 308 h 489"/>
              <a:gd name="T22" fmla="*/ 269 w 514"/>
              <a:gd name="T23" fmla="*/ 488 h 489"/>
              <a:gd name="T24" fmla="*/ 513 w 514"/>
              <a:gd name="T25" fmla="*/ 244 h 489"/>
              <a:gd name="T26" fmla="*/ 269 w 514"/>
              <a:gd name="T27" fmla="*/ 0 h 489"/>
              <a:gd name="T28" fmla="*/ 229 w 514"/>
              <a:gd name="T29" fmla="*/ 127 h 489"/>
              <a:gd name="T30" fmla="*/ 229 w 514"/>
              <a:gd name="T31" fmla="*/ 259 h 489"/>
              <a:gd name="T32" fmla="*/ 352 w 514"/>
              <a:gd name="T33" fmla="*/ 332 h 489"/>
              <a:gd name="T34" fmla="*/ 371 w 514"/>
              <a:gd name="T35" fmla="*/ 298 h 489"/>
              <a:gd name="T36" fmla="*/ 269 w 514"/>
              <a:gd name="T37" fmla="*/ 234 h 489"/>
              <a:gd name="T38" fmla="*/ 269 w 514"/>
              <a:gd name="T39" fmla="*/ 127 h 489"/>
              <a:gd name="T40" fmla="*/ 229 w 514"/>
              <a:gd name="T41" fmla="*/ 12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4" h="489">
                <a:moveTo>
                  <a:pt x="269" y="0"/>
                </a:moveTo>
                <a:cubicBezTo>
                  <a:pt x="181" y="0"/>
                  <a:pt x="102" y="49"/>
                  <a:pt x="59" y="122"/>
                </a:cubicBezTo>
                <a:lnTo>
                  <a:pt x="0" y="63"/>
                </a:lnTo>
                <a:lnTo>
                  <a:pt x="0" y="230"/>
                </a:lnTo>
                <a:lnTo>
                  <a:pt x="166" y="230"/>
                </a:lnTo>
                <a:lnTo>
                  <a:pt x="98" y="161"/>
                </a:lnTo>
                <a:cubicBezTo>
                  <a:pt x="127" y="98"/>
                  <a:pt x="195" y="54"/>
                  <a:pt x="269" y="54"/>
                </a:cubicBezTo>
                <a:cubicBezTo>
                  <a:pt x="376" y="54"/>
                  <a:pt x="459" y="139"/>
                  <a:pt x="459" y="244"/>
                </a:cubicBezTo>
                <a:cubicBezTo>
                  <a:pt x="459" y="349"/>
                  <a:pt x="376" y="435"/>
                  <a:pt x="269" y="435"/>
                </a:cubicBezTo>
                <a:cubicBezTo>
                  <a:pt x="186" y="435"/>
                  <a:pt x="117" y="381"/>
                  <a:pt x="88" y="308"/>
                </a:cubicBezTo>
                <a:lnTo>
                  <a:pt x="34" y="308"/>
                </a:lnTo>
                <a:cubicBezTo>
                  <a:pt x="63" y="410"/>
                  <a:pt x="156" y="488"/>
                  <a:pt x="269" y="488"/>
                </a:cubicBezTo>
                <a:cubicBezTo>
                  <a:pt x="405" y="488"/>
                  <a:pt x="513" y="376"/>
                  <a:pt x="513" y="244"/>
                </a:cubicBezTo>
                <a:cubicBezTo>
                  <a:pt x="513" y="112"/>
                  <a:pt x="400" y="0"/>
                  <a:pt x="269" y="0"/>
                </a:cubicBezTo>
                <a:close/>
                <a:moveTo>
                  <a:pt x="229" y="127"/>
                </a:moveTo>
                <a:lnTo>
                  <a:pt x="229" y="259"/>
                </a:lnTo>
                <a:lnTo>
                  <a:pt x="352" y="332"/>
                </a:lnTo>
                <a:lnTo>
                  <a:pt x="371" y="298"/>
                </a:lnTo>
                <a:lnTo>
                  <a:pt x="269" y="234"/>
                </a:lnTo>
                <a:lnTo>
                  <a:pt x="269" y="127"/>
                </a:lnTo>
                <a:lnTo>
                  <a:pt x="229" y="127"/>
                </a:lnTo>
                <a:close/>
              </a:path>
            </a:pathLst>
          </a:custGeom>
          <a:solidFill>
            <a:schemeClr val="bg1"/>
          </a:solidFill>
          <a:ln>
            <a:noFill/>
          </a:ln>
          <a:effectLst/>
        </p:spPr>
        <p:txBody>
          <a:bodyPr wrap="none" anchor="ctr"/>
          <a:lstStyle/>
          <a:p>
            <a:endParaRPr lang="en-US"/>
          </a:p>
        </p:txBody>
      </p:sp>
      <p:grpSp>
        <p:nvGrpSpPr>
          <p:cNvPr id="37" name="Group 36"/>
          <p:cNvGrpSpPr/>
          <p:nvPr/>
        </p:nvGrpSpPr>
        <p:grpSpPr>
          <a:xfrm>
            <a:off x="6554140" y="2413470"/>
            <a:ext cx="2717517" cy="3119101"/>
            <a:chOff x="736801" y="2682894"/>
            <a:chExt cx="2717517" cy="3119101"/>
          </a:xfrm>
        </p:grpSpPr>
        <p:sp>
          <p:nvSpPr>
            <p:cNvPr id="38" name="Oval 37"/>
            <p:cNvSpPr/>
            <p:nvPr/>
          </p:nvSpPr>
          <p:spPr>
            <a:xfrm>
              <a:off x="736801" y="2682894"/>
              <a:ext cx="684988" cy="684986"/>
            </a:xfrm>
            <a:prstGeom prst="ellipse">
              <a:avLst/>
            </a:prstGeom>
            <a:solidFill>
              <a:schemeClr val="accent1">
                <a:lumMod val="20000"/>
                <a:lumOff val="80000"/>
              </a:schemeClr>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Medium" charset="0"/>
                  <a:ea typeface="Roboto Medium" charset="0"/>
                  <a:cs typeface="Roboto Medium" charset="0"/>
                </a:rPr>
                <a:t>3</a:t>
              </a:r>
            </a:p>
          </p:txBody>
        </p:sp>
        <p:sp>
          <p:nvSpPr>
            <p:cNvPr id="39" name="Rectangle 38"/>
            <p:cNvSpPr/>
            <p:nvPr/>
          </p:nvSpPr>
          <p:spPr>
            <a:xfrm>
              <a:off x="736801" y="3716241"/>
              <a:ext cx="1065869" cy="369332"/>
            </a:xfrm>
            <a:prstGeom prst="rect">
              <a:avLst/>
            </a:prstGeom>
          </p:spPr>
          <p:txBody>
            <a:bodyPr wrap="none" lIns="91440">
              <a:spAutoFit/>
            </a:bodyPr>
            <a:lstStyle/>
            <a:p>
              <a:r>
                <a:rPr lang="en-US" dirty="0" err="1" smtClean="0">
                  <a:solidFill>
                    <a:schemeClr val="accent1">
                      <a:lumMod val="20000"/>
                      <a:lumOff val="80000"/>
                    </a:schemeClr>
                  </a:solidFill>
                  <a:latin typeface="Roboto Medium" charset="0"/>
                  <a:ea typeface="Roboto Medium" charset="0"/>
                  <a:cs typeface="Roboto Medium" charset="0"/>
                </a:rPr>
                <a:t>ProbLog</a:t>
              </a:r>
              <a:endParaRPr lang="en-US" dirty="0">
                <a:solidFill>
                  <a:schemeClr val="accent1">
                    <a:lumMod val="20000"/>
                    <a:lumOff val="80000"/>
                  </a:schemeClr>
                </a:solidFill>
                <a:latin typeface="Roboto Medium" charset="0"/>
                <a:ea typeface="Roboto Medium" charset="0"/>
                <a:cs typeface="Roboto Medium" charset="0"/>
              </a:endParaRPr>
            </a:p>
          </p:txBody>
        </p:sp>
        <p:sp>
          <p:nvSpPr>
            <p:cNvPr id="40" name="Rectangle 39"/>
            <p:cNvSpPr/>
            <p:nvPr/>
          </p:nvSpPr>
          <p:spPr>
            <a:xfrm>
              <a:off x="736802" y="4232335"/>
              <a:ext cx="2717516" cy="1569660"/>
            </a:xfrm>
            <a:prstGeom prst="rect">
              <a:avLst/>
            </a:prstGeom>
          </p:spPr>
          <p:txBody>
            <a:bodyPr wrap="square">
              <a:spAutoFit/>
            </a:bodyPr>
            <a:lstStyle/>
            <a:p>
              <a:pPr marL="380990" indent="-380990">
                <a:buClr>
                  <a:schemeClr val="accent1">
                    <a:lumMod val="20000"/>
                    <a:lumOff val="80000"/>
                  </a:schemeClr>
                </a:buClr>
                <a:buFont typeface="+mj-lt"/>
                <a:buAutoNum type="arabicPeriod"/>
              </a:pPr>
              <a:r>
                <a:rPr lang="en-US" sz="1200" dirty="0" err="1">
                  <a:solidFill>
                    <a:schemeClr val="accent1">
                      <a:lumMod val="20000"/>
                      <a:lumOff val="80000"/>
                    </a:schemeClr>
                  </a:solidFill>
                  <a:latin typeface="Roboto Light" charset="0"/>
                  <a:ea typeface="Roboto Light" charset="0"/>
                  <a:cs typeface="Roboto Light" charset="0"/>
                </a:rPr>
                <a:t>Wat</a:t>
              </a:r>
              <a:r>
                <a:rPr lang="en-US" sz="1200" dirty="0">
                  <a:solidFill>
                    <a:schemeClr val="accent1">
                      <a:lumMod val="20000"/>
                      <a:lumOff val="80000"/>
                    </a:schemeClr>
                  </a:solidFill>
                  <a:latin typeface="Roboto Light" charset="0"/>
                  <a:ea typeface="Roboto Light" charset="0"/>
                  <a:cs typeface="Roboto Light" charset="0"/>
                </a:rPr>
                <a:t> is het?</a:t>
              </a:r>
            </a:p>
            <a:p>
              <a:pPr marL="380990" indent="-380990">
                <a:buClr>
                  <a:schemeClr val="accent1">
                    <a:lumMod val="20000"/>
                    <a:lumOff val="80000"/>
                  </a:schemeClr>
                </a:buClr>
                <a:buFont typeface="+mj-lt"/>
                <a:buAutoNum type="arabicPeriod"/>
              </a:pPr>
              <a:endParaRPr lang="en-US" sz="1200" dirty="0">
                <a:solidFill>
                  <a:schemeClr val="accent1">
                    <a:lumMod val="20000"/>
                    <a:lumOff val="80000"/>
                  </a:schemeClr>
                </a:solidFill>
                <a:latin typeface="Roboto Light" charset="0"/>
                <a:ea typeface="Roboto Light" charset="0"/>
                <a:cs typeface="Roboto Light" charset="0"/>
              </a:endParaRPr>
            </a:p>
            <a:p>
              <a:pPr marL="380990" indent="-380990">
                <a:buClr>
                  <a:schemeClr val="accent1">
                    <a:lumMod val="20000"/>
                    <a:lumOff val="80000"/>
                  </a:schemeClr>
                </a:buClr>
                <a:buFont typeface="+mj-lt"/>
                <a:buAutoNum type="arabicPeriod"/>
              </a:pPr>
              <a:r>
                <a:rPr lang="en-US" sz="1200" dirty="0" err="1">
                  <a:solidFill>
                    <a:schemeClr val="accent1">
                      <a:lumMod val="20000"/>
                      <a:lumOff val="80000"/>
                    </a:schemeClr>
                  </a:solidFill>
                  <a:latin typeface="Roboto Light" charset="0"/>
                  <a:ea typeface="Roboto Light" charset="0"/>
                  <a:cs typeface="Roboto Light" charset="0"/>
                </a:rPr>
                <a:t>Problog</a:t>
              </a:r>
              <a:r>
                <a:rPr lang="en-US" sz="1200" dirty="0">
                  <a:solidFill>
                    <a:schemeClr val="accent1">
                      <a:lumMod val="20000"/>
                      <a:lumOff val="80000"/>
                    </a:schemeClr>
                  </a:solidFill>
                  <a:latin typeface="Roboto Light" charset="0"/>
                  <a:ea typeface="Roboto Light" charset="0"/>
                  <a:cs typeface="Roboto Light" charset="0"/>
                </a:rPr>
                <a:t> 1 vs. </a:t>
              </a:r>
              <a:r>
                <a:rPr lang="en-US" sz="1200" dirty="0" err="1">
                  <a:solidFill>
                    <a:schemeClr val="accent1">
                      <a:lumMod val="20000"/>
                      <a:lumOff val="80000"/>
                    </a:schemeClr>
                  </a:solidFill>
                  <a:latin typeface="Roboto Light" charset="0"/>
                  <a:ea typeface="Roboto Light" charset="0"/>
                  <a:cs typeface="Roboto Light" charset="0"/>
                </a:rPr>
                <a:t>Problog</a:t>
              </a:r>
              <a:r>
                <a:rPr lang="en-US" sz="1200" dirty="0">
                  <a:solidFill>
                    <a:schemeClr val="accent1">
                      <a:lumMod val="20000"/>
                      <a:lumOff val="80000"/>
                    </a:schemeClr>
                  </a:solidFill>
                  <a:latin typeface="Roboto Light" charset="0"/>
                  <a:ea typeface="Roboto Light" charset="0"/>
                  <a:cs typeface="Roboto Light" charset="0"/>
                </a:rPr>
                <a:t> 2</a:t>
              </a:r>
            </a:p>
            <a:p>
              <a:pPr marL="380990" indent="-380990">
                <a:buClr>
                  <a:schemeClr val="accent1">
                    <a:lumMod val="20000"/>
                    <a:lumOff val="80000"/>
                  </a:schemeClr>
                </a:buClr>
                <a:buFont typeface="+mj-lt"/>
                <a:buAutoNum type="arabicPeriod"/>
              </a:pPr>
              <a:endParaRPr lang="en-US" sz="1200" dirty="0">
                <a:solidFill>
                  <a:schemeClr val="accent1">
                    <a:lumMod val="20000"/>
                    <a:lumOff val="80000"/>
                  </a:schemeClr>
                </a:solidFill>
                <a:latin typeface="Roboto Light" charset="0"/>
                <a:ea typeface="Roboto Light" charset="0"/>
                <a:cs typeface="Roboto Light" charset="0"/>
              </a:endParaRPr>
            </a:p>
            <a:p>
              <a:pPr marL="380990" indent="-380990">
                <a:buClr>
                  <a:schemeClr val="accent1">
                    <a:lumMod val="20000"/>
                    <a:lumOff val="80000"/>
                  </a:schemeClr>
                </a:buClr>
                <a:buFont typeface="+mj-lt"/>
                <a:buAutoNum type="arabicPeriod"/>
              </a:pPr>
              <a:r>
                <a:rPr lang="en-US" sz="1200" dirty="0" err="1">
                  <a:solidFill>
                    <a:schemeClr val="accent1">
                      <a:lumMod val="20000"/>
                      <a:lumOff val="80000"/>
                    </a:schemeClr>
                  </a:solidFill>
                  <a:latin typeface="Roboto Light" charset="0"/>
                  <a:ea typeface="Roboto Light" charset="0"/>
                  <a:cs typeface="Roboto Light" charset="0"/>
                </a:rPr>
                <a:t>Vergelijking</a:t>
              </a:r>
              <a:r>
                <a:rPr lang="en-US" sz="1200" dirty="0">
                  <a:solidFill>
                    <a:schemeClr val="accent1">
                      <a:lumMod val="20000"/>
                      <a:lumOff val="80000"/>
                    </a:schemeClr>
                  </a:solidFill>
                  <a:latin typeface="Roboto Light" charset="0"/>
                  <a:ea typeface="Roboto Light" charset="0"/>
                  <a:cs typeface="Roboto Light" charset="0"/>
                </a:rPr>
                <a:t> met </a:t>
              </a:r>
              <a:br>
                <a:rPr lang="en-US" sz="1200" dirty="0">
                  <a:solidFill>
                    <a:schemeClr val="accent1">
                      <a:lumMod val="20000"/>
                      <a:lumOff val="80000"/>
                    </a:schemeClr>
                  </a:solidFill>
                  <a:latin typeface="Roboto Light" charset="0"/>
                  <a:ea typeface="Roboto Light" charset="0"/>
                  <a:cs typeface="Roboto Light" charset="0"/>
                </a:rPr>
              </a:br>
              <a:r>
                <a:rPr lang="en-US" sz="1200" dirty="0" err="1">
                  <a:solidFill>
                    <a:schemeClr val="accent1">
                      <a:lumMod val="20000"/>
                      <a:lumOff val="80000"/>
                    </a:schemeClr>
                  </a:solidFill>
                  <a:latin typeface="Roboto Light" charset="0"/>
                  <a:ea typeface="Roboto Light" charset="0"/>
                  <a:cs typeface="Roboto Light" charset="0"/>
                </a:rPr>
                <a:t>andere</a:t>
              </a:r>
              <a:r>
                <a:rPr lang="en-US" sz="1200" dirty="0">
                  <a:solidFill>
                    <a:schemeClr val="accent1">
                      <a:lumMod val="20000"/>
                      <a:lumOff val="80000"/>
                    </a:schemeClr>
                  </a:solidFill>
                  <a:latin typeface="Roboto Light" charset="0"/>
                  <a:ea typeface="Roboto Light" charset="0"/>
                  <a:cs typeface="Roboto Light" charset="0"/>
                </a:rPr>
                <a:t> </a:t>
              </a:r>
              <a:r>
                <a:rPr lang="en-US" sz="1200" dirty="0" err="1">
                  <a:solidFill>
                    <a:schemeClr val="accent1">
                      <a:lumMod val="20000"/>
                      <a:lumOff val="80000"/>
                    </a:schemeClr>
                  </a:solidFill>
                  <a:latin typeface="Roboto Light" charset="0"/>
                  <a:ea typeface="Roboto Light" charset="0"/>
                  <a:cs typeface="Roboto Light" charset="0"/>
                </a:rPr>
                <a:t>talen</a:t>
              </a:r>
              <a:endParaRPr lang="en-US" sz="1200" dirty="0">
                <a:solidFill>
                  <a:schemeClr val="accent1">
                    <a:lumMod val="20000"/>
                    <a:lumOff val="80000"/>
                  </a:schemeClr>
                </a:solidFill>
                <a:latin typeface="Roboto Light" charset="0"/>
                <a:ea typeface="Roboto Light" charset="0"/>
                <a:cs typeface="Roboto Light" charset="0"/>
              </a:endParaRPr>
            </a:p>
            <a:p>
              <a:pPr marL="380990" indent="-380990">
                <a:buClr>
                  <a:schemeClr val="accent1">
                    <a:lumMod val="20000"/>
                    <a:lumOff val="80000"/>
                  </a:schemeClr>
                </a:buClr>
                <a:buFont typeface="+mj-lt"/>
                <a:buAutoNum type="arabicPeriod"/>
              </a:pPr>
              <a:endParaRPr lang="en-US" sz="1200" dirty="0">
                <a:solidFill>
                  <a:schemeClr val="accent1">
                    <a:lumMod val="20000"/>
                    <a:lumOff val="80000"/>
                  </a:schemeClr>
                </a:solidFill>
                <a:latin typeface="Roboto Light" charset="0"/>
                <a:ea typeface="Roboto Light" charset="0"/>
                <a:cs typeface="Roboto Light" charset="0"/>
              </a:endParaRPr>
            </a:p>
            <a:p>
              <a:pPr marL="380990" indent="-380990">
                <a:buClr>
                  <a:schemeClr val="accent1">
                    <a:lumMod val="20000"/>
                    <a:lumOff val="80000"/>
                  </a:schemeClr>
                </a:buClr>
                <a:buFont typeface="+mj-lt"/>
                <a:buAutoNum type="arabicPeriod"/>
              </a:pPr>
              <a:r>
                <a:rPr lang="en-US" sz="1200" dirty="0" err="1">
                  <a:solidFill>
                    <a:schemeClr val="accent1">
                      <a:lumMod val="20000"/>
                      <a:lumOff val="80000"/>
                    </a:schemeClr>
                  </a:solidFill>
                  <a:latin typeface="Roboto Light" charset="0"/>
                  <a:ea typeface="Roboto Light" charset="0"/>
                  <a:cs typeface="Roboto Light" charset="0"/>
                </a:rPr>
                <a:t>Voorbeelden</a:t>
              </a:r>
              <a:endParaRPr lang="en-US" sz="1200" dirty="0">
                <a:solidFill>
                  <a:schemeClr val="accent1">
                    <a:lumMod val="20000"/>
                    <a:lumOff val="80000"/>
                  </a:schemeClr>
                </a:solidFill>
                <a:latin typeface="Roboto Light" charset="0"/>
                <a:ea typeface="Roboto Light" charset="0"/>
                <a:cs typeface="Roboto Light" charset="0"/>
              </a:endParaRPr>
            </a:p>
          </p:txBody>
        </p:sp>
      </p:grpSp>
      <p:grpSp>
        <p:nvGrpSpPr>
          <p:cNvPr id="41" name="Group 40"/>
          <p:cNvGrpSpPr/>
          <p:nvPr/>
        </p:nvGrpSpPr>
        <p:grpSpPr>
          <a:xfrm>
            <a:off x="9441997" y="2413470"/>
            <a:ext cx="2717517" cy="2749770"/>
            <a:chOff x="736801" y="2682894"/>
            <a:chExt cx="2717517" cy="2749770"/>
          </a:xfrm>
        </p:grpSpPr>
        <p:sp>
          <p:nvSpPr>
            <p:cNvPr id="42" name="Oval 41"/>
            <p:cNvSpPr/>
            <p:nvPr/>
          </p:nvSpPr>
          <p:spPr>
            <a:xfrm>
              <a:off x="736801" y="2682894"/>
              <a:ext cx="684988" cy="684986"/>
            </a:xfrm>
            <a:prstGeom prst="ellipse">
              <a:avLst/>
            </a:prstGeom>
            <a:solidFill>
              <a:schemeClr val="accent1">
                <a:lumMod val="20000"/>
                <a:lumOff val="80000"/>
              </a:schemeClr>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Roboto Medium" charset="0"/>
                  <a:ea typeface="Roboto Medium" charset="0"/>
                  <a:cs typeface="Roboto Medium" charset="0"/>
                </a:rPr>
                <a:t>4</a:t>
              </a:r>
              <a:endParaRPr lang="en-US" sz="2400" dirty="0">
                <a:latin typeface="Roboto Medium" charset="0"/>
                <a:ea typeface="Roboto Medium" charset="0"/>
                <a:cs typeface="Roboto Medium" charset="0"/>
              </a:endParaRPr>
            </a:p>
          </p:txBody>
        </p:sp>
        <p:sp>
          <p:nvSpPr>
            <p:cNvPr id="43" name="Rectangle 42"/>
            <p:cNvSpPr/>
            <p:nvPr/>
          </p:nvSpPr>
          <p:spPr>
            <a:xfrm>
              <a:off x="736801" y="3716241"/>
              <a:ext cx="2029273" cy="369332"/>
            </a:xfrm>
            <a:prstGeom prst="rect">
              <a:avLst/>
            </a:prstGeom>
          </p:spPr>
          <p:txBody>
            <a:bodyPr wrap="none" lIns="91440">
              <a:spAutoFit/>
            </a:bodyPr>
            <a:lstStyle/>
            <a:p>
              <a:r>
                <a:rPr lang="en-US" dirty="0" smtClean="0">
                  <a:solidFill>
                    <a:schemeClr val="accent1">
                      <a:lumMod val="20000"/>
                      <a:lumOff val="80000"/>
                    </a:schemeClr>
                  </a:solidFill>
                  <a:latin typeface="Roboto Medium" charset="0"/>
                  <a:ea typeface="Roboto Medium" charset="0"/>
                  <a:cs typeface="Roboto Medium" charset="0"/>
                </a:rPr>
                <a:t>PCG met </a:t>
              </a:r>
              <a:r>
                <a:rPr lang="en-US" dirty="0" err="1" smtClean="0">
                  <a:solidFill>
                    <a:schemeClr val="accent1">
                      <a:lumMod val="20000"/>
                      <a:lumOff val="80000"/>
                    </a:schemeClr>
                  </a:solidFill>
                  <a:latin typeface="Roboto Medium" charset="0"/>
                  <a:ea typeface="Roboto Medium" charset="0"/>
                  <a:cs typeface="Roboto Medium" charset="0"/>
                </a:rPr>
                <a:t>ProbLog</a:t>
              </a:r>
              <a:endParaRPr lang="en-US" dirty="0">
                <a:solidFill>
                  <a:schemeClr val="accent1">
                    <a:lumMod val="20000"/>
                    <a:lumOff val="80000"/>
                  </a:schemeClr>
                </a:solidFill>
                <a:latin typeface="Roboto Medium" charset="0"/>
                <a:ea typeface="Roboto Medium" charset="0"/>
                <a:cs typeface="Roboto Medium" charset="0"/>
              </a:endParaRPr>
            </a:p>
          </p:txBody>
        </p:sp>
        <p:sp>
          <p:nvSpPr>
            <p:cNvPr id="44" name="Rectangle 43"/>
            <p:cNvSpPr/>
            <p:nvPr/>
          </p:nvSpPr>
          <p:spPr>
            <a:xfrm>
              <a:off x="736802" y="4232335"/>
              <a:ext cx="2717516" cy="1200329"/>
            </a:xfrm>
            <a:prstGeom prst="rect">
              <a:avLst/>
            </a:prstGeom>
          </p:spPr>
          <p:txBody>
            <a:bodyPr wrap="square">
              <a:spAutoFit/>
            </a:bodyPr>
            <a:lstStyle/>
            <a:p>
              <a:pPr marL="380990" indent="-380990">
                <a:buClr>
                  <a:schemeClr val="accent2"/>
                </a:buClr>
                <a:buFont typeface="+mj-lt"/>
                <a:buAutoNum type="arabicPeriod"/>
              </a:pPr>
              <a:r>
                <a:rPr lang="en-US" sz="1200" dirty="0" err="1" smtClean="0">
                  <a:solidFill>
                    <a:schemeClr val="accent1">
                      <a:lumMod val="20000"/>
                      <a:lumOff val="80000"/>
                    </a:schemeClr>
                  </a:solidFill>
                  <a:latin typeface="Roboto Light" charset="0"/>
                  <a:ea typeface="Roboto Light" charset="0"/>
                  <a:cs typeface="Roboto Light" charset="0"/>
                </a:rPr>
                <a:t>Mogelijkheden</a:t>
              </a:r>
              <a:endParaRPr lang="en-US" sz="1200" dirty="0" smtClean="0">
                <a:solidFill>
                  <a:schemeClr val="accent1">
                    <a:lumMod val="20000"/>
                    <a:lumOff val="80000"/>
                  </a:schemeClr>
                </a:solidFill>
                <a:latin typeface="Roboto Light" charset="0"/>
                <a:ea typeface="Roboto Light" charset="0"/>
                <a:cs typeface="Roboto Light" charset="0"/>
              </a:endParaRPr>
            </a:p>
            <a:p>
              <a:pPr marL="380990" indent="-380990">
                <a:buClr>
                  <a:schemeClr val="accent2"/>
                </a:buClr>
                <a:buFont typeface="+mj-lt"/>
                <a:buAutoNum type="arabicPeriod"/>
              </a:pPr>
              <a:endParaRPr lang="en-US" sz="1200" dirty="0">
                <a:solidFill>
                  <a:schemeClr val="accent1">
                    <a:lumMod val="20000"/>
                    <a:lumOff val="80000"/>
                  </a:schemeClr>
                </a:solidFill>
                <a:latin typeface="Roboto Light" charset="0"/>
                <a:ea typeface="Roboto Light" charset="0"/>
                <a:cs typeface="Roboto Light" charset="0"/>
              </a:endParaRPr>
            </a:p>
            <a:p>
              <a:pPr marL="380990" indent="-380990">
                <a:buClr>
                  <a:schemeClr val="accent2"/>
                </a:buClr>
                <a:buFont typeface="+mj-lt"/>
                <a:buAutoNum type="arabicPeriod"/>
              </a:pPr>
              <a:r>
                <a:rPr lang="en-US" sz="1200" dirty="0" err="1" smtClean="0">
                  <a:solidFill>
                    <a:schemeClr val="accent1">
                      <a:lumMod val="20000"/>
                      <a:lumOff val="80000"/>
                    </a:schemeClr>
                  </a:solidFill>
                  <a:latin typeface="Roboto Light" charset="0"/>
                  <a:ea typeface="Roboto Light" charset="0"/>
                  <a:cs typeface="Roboto Light" charset="0"/>
                </a:rPr>
                <a:t>Toepasbaarheid</a:t>
              </a:r>
              <a:endParaRPr lang="en-US" sz="1200" dirty="0" smtClean="0">
                <a:solidFill>
                  <a:schemeClr val="accent1">
                    <a:lumMod val="20000"/>
                    <a:lumOff val="80000"/>
                  </a:schemeClr>
                </a:solidFill>
                <a:latin typeface="Roboto Light" charset="0"/>
                <a:ea typeface="Roboto Light" charset="0"/>
                <a:cs typeface="Roboto Light" charset="0"/>
              </a:endParaRPr>
            </a:p>
            <a:p>
              <a:pPr marL="380990" indent="-380990">
                <a:buClr>
                  <a:schemeClr val="accent2"/>
                </a:buClr>
                <a:buFont typeface="+mj-lt"/>
                <a:buAutoNum type="arabicPeriod"/>
              </a:pPr>
              <a:endParaRPr lang="en-US" sz="1200" dirty="0">
                <a:solidFill>
                  <a:schemeClr val="accent1">
                    <a:lumMod val="20000"/>
                    <a:lumOff val="80000"/>
                  </a:schemeClr>
                </a:solidFill>
                <a:latin typeface="Roboto Light" charset="0"/>
                <a:ea typeface="Roboto Light" charset="0"/>
                <a:cs typeface="Roboto Light" charset="0"/>
              </a:endParaRPr>
            </a:p>
            <a:p>
              <a:pPr marL="380990" indent="-380990">
                <a:buClr>
                  <a:schemeClr val="accent2"/>
                </a:buClr>
                <a:buFont typeface="+mj-lt"/>
                <a:buAutoNum type="arabicPeriod"/>
              </a:pPr>
              <a:r>
                <a:rPr lang="en-US" sz="1200" dirty="0" err="1" smtClean="0">
                  <a:solidFill>
                    <a:schemeClr val="accent1">
                      <a:lumMod val="20000"/>
                      <a:lumOff val="80000"/>
                    </a:schemeClr>
                  </a:solidFill>
                  <a:latin typeface="Roboto Light" charset="0"/>
                  <a:ea typeface="Roboto Light" charset="0"/>
                  <a:cs typeface="Roboto Light" charset="0"/>
                </a:rPr>
                <a:t>Mijn</a:t>
              </a:r>
              <a:r>
                <a:rPr lang="en-US" sz="1200" dirty="0" smtClean="0">
                  <a:solidFill>
                    <a:schemeClr val="accent1">
                      <a:lumMod val="20000"/>
                      <a:lumOff val="80000"/>
                    </a:schemeClr>
                  </a:solidFill>
                  <a:latin typeface="Roboto Light" charset="0"/>
                  <a:ea typeface="Roboto Light" charset="0"/>
                  <a:cs typeface="Roboto Light" charset="0"/>
                </a:rPr>
                <a:t> </a:t>
              </a:r>
              <a:r>
                <a:rPr lang="en-US" sz="1200" dirty="0" err="1" smtClean="0">
                  <a:solidFill>
                    <a:schemeClr val="accent1">
                      <a:lumMod val="20000"/>
                      <a:lumOff val="80000"/>
                    </a:schemeClr>
                  </a:solidFill>
                  <a:latin typeface="Roboto Light" charset="0"/>
                  <a:ea typeface="Roboto Light" charset="0"/>
                  <a:cs typeface="Roboto Light" charset="0"/>
                </a:rPr>
                <a:t>visie</a:t>
              </a:r>
              <a:endParaRPr lang="en-US" sz="1200" dirty="0" smtClean="0">
                <a:solidFill>
                  <a:schemeClr val="accent1">
                    <a:lumMod val="20000"/>
                    <a:lumOff val="80000"/>
                  </a:schemeClr>
                </a:solidFill>
                <a:latin typeface="Roboto Light" charset="0"/>
                <a:ea typeface="Roboto Light" charset="0"/>
                <a:cs typeface="Roboto Light" charset="0"/>
              </a:endParaRPr>
            </a:p>
            <a:p>
              <a:pPr>
                <a:buClr>
                  <a:schemeClr val="accent2"/>
                </a:buClr>
              </a:pPr>
              <a:endParaRPr lang="en-US" sz="1200" dirty="0">
                <a:solidFill>
                  <a:schemeClr val="tx1">
                    <a:lumMod val="50000"/>
                    <a:lumOff val="50000"/>
                  </a:schemeClr>
                </a:solidFill>
                <a:latin typeface="Roboto Light" charset="0"/>
                <a:ea typeface="Roboto Light" charset="0"/>
                <a:cs typeface="Roboto Light" charset="0"/>
              </a:endParaRPr>
            </a:p>
          </p:txBody>
        </p:sp>
      </p:grpSp>
      <p:grpSp>
        <p:nvGrpSpPr>
          <p:cNvPr id="23" name="Group 22"/>
          <p:cNvGrpSpPr/>
          <p:nvPr/>
        </p:nvGrpSpPr>
        <p:grpSpPr>
          <a:xfrm>
            <a:off x="3563790" y="2423694"/>
            <a:ext cx="2717517" cy="3303767"/>
            <a:chOff x="736801" y="2682894"/>
            <a:chExt cx="2717517" cy="3303767"/>
          </a:xfrm>
        </p:grpSpPr>
        <p:sp>
          <p:nvSpPr>
            <p:cNvPr id="24" name="Oval 23"/>
            <p:cNvSpPr/>
            <p:nvPr/>
          </p:nvSpPr>
          <p:spPr>
            <a:xfrm>
              <a:off x="736801" y="2682894"/>
              <a:ext cx="684988" cy="684986"/>
            </a:xfrm>
            <a:prstGeom prst="ellipse">
              <a:avLst/>
            </a:prstGeom>
            <a:solidFill>
              <a:srgbClr val="116E8A"/>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Roboto Medium" charset="0"/>
                  <a:ea typeface="Roboto Medium" charset="0"/>
                  <a:cs typeface="Roboto Medium" charset="0"/>
                </a:rPr>
                <a:t>2</a:t>
              </a:r>
              <a:endParaRPr lang="en-US" sz="2400" dirty="0">
                <a:latin typeface="Roboto Medium" charset="0"/>
                <a:ea typeface="Roboto Medium" charset="0"/>
                <a:cs typeface="Roboto Medium" charset="0"/>
              </a:endParaRPr>
            </a:p>
          </p:txBody>
        </p:sp>
        <p:sp>
          <p:nvSpPr>
            <p:cNvPr id="25" name="Rectangle 24"/>
            <p:cNvSpPr/>
            <p:nvPr/>
          </p:nvSpPr>
          <p:spPr>
            <a:xfrm>
              <a:off x="736801" y="3716241"/>
              <a:ext cx="633507" cy="369332"/>
            </a:xfrm>
            <a:prstGeom prst="rect">
              <a:avLst/>
            </a:prstGeom>
          </p:spPr>
          <p:txBody>
            <a:bodyPr wrap="none" lIns="91440">
              <a:spAutoFit/>
            </a:bodyPr>
            <a:lstStyle/>
            <a:p>
              <a:r>
                <a:rPr lang="en-US" dirty="0" smtClean="0">
                  <a:solidFill>
                    <a:schemeClr val="accent3"/>
                  </a:solidFill>
                  <a:latin typeface="Roboto Medium" charset="0"/>
                  <a:ea typeface="Roboto Medium" charset="0"/>
                  <a:cs typeface="Roboto Medium" charset="0"/>
                </a:rPr>
                <a:t>PCG</a:t>
              </a:r>
              <a:endParaRPr lang="en-US" dirty="0">
                <a:solidFill>
                  <a:schemeClr val="accent3"/>
                </a:solidFill>
                <a:latin typeface="Roboto Medium" charset="0"/>
                <a:ea typeface="Roboto Medium" charset="0"/>
                <a:cs typeface="Roboto Medium" charset="0"/>
              </a:endParaRPr>
            </a:p>
          </p:txBody>
        </p:sp>
        <p:sp>
          <p:nvSpPr>
            <p:cNvPr id="26" name="Rectangle 25"/>
            <p:cNvSpPr/>
            <p:nvPr/>
          </p:nvSpPr>
          <p:spPr>
            <a:xfrm>
              <a:off x="736802" y="4232335"/>
              <a:ext cx="2717516" cy="1754326"/>
            </a:xfrm>
            <a:prstGeom prst="rect">
              <a:avLst/>
            </a:prstGeom>
          </p:spPr>
          <p:txBody>
            <a:bodyPr wrap="square">
              <a:spAutoFit/>
            </a:bodyPr>
            <a:lstStyle/>
            <a:p>
              <a:pPr marL="380990" indent="-380990">
                <a:buClr>
                  <a:schemeClr val="accent2"/>
                </a:buClr>
                <a:buFont typeface="+mj-lt"/>
                <a:buAutoNum type="arabicPeriod"/>
              </a:pPr>
              <a:r>
                <a:rPr lang="en-US" sz="1200" dirty="0" err="1" smtClean="0">
                  <a:solidFill>
                    <a:schemeClr val="tx1">
                      <a:lumMod val="50000"/>
                      <a:lumOff val="50000"/>
                    </a:schemeClr>
                  </a:solidFill>
                  <a:latin typeface="Roboto Light" charset="0"/>
                  <a:ea typeface="Roboto Light" charset="0"/>
                  <a:cs typeface="Roboto Light" charset="0"/>
                </a:rPr>
                <a:t>Wat</a:t>
              </a:r>
              <a:r>
                <a:rPr lang="en-US" sz="1200" dirty="0" smtClean="0">
                  <a:solidFill>
                    <a:schemeClr val="tx1">
                      <a:lumMod val="50000"/>
                      <a:lumOff val="50000"/>
                    </a:schemeClr>
                  </a:solidFill>
                  <a:latin typeface="Roboto Light" charset="0"/>
                  <a:ea typeface="Roboto Light" charset="0"/>
                  <a:cs typeface="Roboto Light" charset="0"/>
                </a:rPr>
                <a:t> is het?</a:t>
              </a:r>
            </a:p>
            <a:p>
              <a:pPr marL="380990" indent="-380990">
                <a:buClr>
                  <a:schemeClr val="accent2"/>
                </a:buClr>
                <a:buFont typeface="+mj-lt"/>
                <a:buAutoNum type="arabicPeriod"/>
              </a:pPr>
              <a:endParaRPr lang="en-US" sz="1200" dirty="0">
                <a:solidFill>
                  <a:schemeClr val="tx1">
                    <a:lumMod val="50000"/>
                    <a:lumOff val="50000"/>
                  </a:schemeClr>
                </a:solidFill>
                <a:latin typeface="Roboto Light" charset="0"/>
                <a:ea typeface="Roboto Light" charset="0"/>
                <a:cs typeface="Roboto Light" charset="0"/>
              </a:endParaRPr>
            </a:p>
            <a:p>
              <a:pPr marL="380990" indent="-380990">
                <a:buClr>
                  <a:schemeClr val="accent2"/>
                </a:buClr>
                <a:buFont typeface="+mj-lt"/>
                <a:buAutoNum type="arabicPeriod"/>
              </a:pPr>
              <a:r>
                <a:rPr lang="en-US" sz="1200" dirty="0" smtClean="0">
                  <a:solidFill>
                    <a:schemeClr val="tx1">
                      <a:lumMod val="50000"/>
                      <a:lumOff val="50000"/>
                    </a:schemeClr>
                  </a:solidFill>
                  <a:latin typeface="Roboto Light" charset="0"/>
                  <a:ea typeface="Roboto Light" charset="0"/>
                  <a:cs typeface="Roboto Light" charset="0"/>
                </a:rPr>
                <a:t>PCG met ASP</a:t>
              </a:r>
            </a:p>
            <a:p>
              <a:pPr marL="380990" indent="-380990">
                <a:buClr>
                  <a:schemeClr val="accent2"/>
                </a:buClr>
                <a:buFont typeface="+mj-lt"/>
                <a:buAutoNum type="arabicPeriod"/>
              </a:pPr>
              <a:endParaRPr lang="en-US" sz="1200" dirty="0">
                <a:solidFill>
                  <a:schemeClr val="tx1">
                    <a:lumMod val="50000"/>
                    <a:lumOff val="50000"/>
                  </a:schemeClr>
                </a:solidFill>
                <a:latin typeface="Roboto Light" charset="0"/>
                <a:ea typeface="Roboto Light" charset="0"/>
                <a:cs typeface="Roboto Light" charset="0"/>
              </a:endParaRPr>
            </a:p>
            <a:p>
              <a:pPr marL="380990" indent="-380990">
                <a:buClr>
                  <a:schemeClr val="accent2"/>
                </a:buClr>
                <a:buFont typeface="+mj-lt"/>
                <a:buAutoNum type="arabicPeriod"/>
              </a:pPr>
              <a:r>
                <a:rPr lang="en-US" sz="1200" dirty="0" err="1" smtClean="0">
                  <a:solidFill>
                    <a:schemeClr val="tx1">
                      <a:lumMod val="50000"/>
                      <a:lumOff val="50000"/>
                    </a:schemeClr>
                  </a:solidFill>
                  <a:latin typeface="Roboto Light" charset="0"/>
                  <a:ea typeface="Roboto Light" charset="0"/>
                  <a:cs typeface="Roboto Light" charset="0"/>
                </a:rPr>
                <a:t>Constructieve</a:t>
              </a:r>
              <a:r>
                <a:rPr lang="en-US" sz="1200" dirty="0" smtClean="0">
                  <a:solidFill>
                    <a:schemeClr val="tx1">
                      <a:lumMod val="50000"/>
                      <a:lumOff val="50000"/>
                    </a:schemeClr>
                  </a:solidFill>
                  <a:latin typeface="Roboto Light" charset="0"/>
                  <a:ea typeface="Roboto Light" charset="0"/>
                  <a:cs typeface="Roboto Light" charset="0"/>
                </a:rPr>
                <a:t> </a:t>
              </a:r>
              <a:r>
                <a:rPr lang="en-US" sz="1200" dirty="0" err="1" smtClean="0">
                  <a:solidFill>
                    <a:schemeClr val="tx1">
                      <a:lumMod val="50000"/>
                      <a:lumOff val="50000"/>
                    </a:schemeClr>
                  </a:solidFill>
                  <a:latin typeface="Roboto Light" charset="0"/>
                  <a:ea typeface="Roboto Light" charset="0"/>
                  <a:cs typeface="Roboto Light" charset="0"/>
                </a:rPr>
                <a:t>generatie</a:t>
              </a:r>
              <a:endParaRPr lang="en-US" sz="1200" dirty="0" smtClean="0">
                <a:solidFill>
                  <a:schemeClr val="tx1">
                    <a:lumMod val="50000"/>
                    <a:lumOff val="50000"/>
                  </a:schemeClr>
                </a:solidFill>
                <a:latin typeface="Roboto Light" charset="0"/>
                <a:ea typeface="Roboto Light" charset="0"/>
                <a:cs typeface="Roboto Light" charset="0"/>
              </a:endParaRPr>
            </a:p>
            <a:p>
              <a:pPr marL="380990" indent="-380990">
                <a:buClr>
                  <a:schemeClr val="accent2"/>
                </a:buClr>
                <a:buFont typeface="+mj-lt"/>
                <a:buAutoNum type="arabicPeriod"/>
              </a:pPr>
              <a:endParaRPr lang="en-US" sz="1200" dirty="0">
                <a:solidFill>
                  <a:schemeClr val="tx1">
                    <a:lumMod val="50000"/>
                    <a:lumOff val="50000"/>
                  </a:schemeClr>
                </a:solidFill>
                <a:latin typeface="Roboto Light" charset="0"/>
                <a:ea typeface="Roboto Light" charset="0"/>
                <a:cs typeface="Roboto Light" charset="0"/>
              </a:endParaRPr>
            </a:p>
            <a:p>
              <a:pPr marL="380990" indent="-380990">
                <a:buClr>
                  <a:schemeClr val="accent2"/>
                </a:buClr>
                <a:buFont typeface="+mj-lt"/>
                <a:buAutoNum type="arabicPeriod"/>
              </a:pPr>
              <a:r>
                <a:rPr lang="en-US" sz="1200" dirty="0" err="1" smtClean="0">
                  <a:solidFill>
                    <a:schemeClr val="tx1">
                      <a:lumMod val="50000"/>
                      <a:lumOff val="50000"/>
                    </a:schemeClr>
                  </a:solidFill>
                  <a:latin typeface="Roboto Light" charset="0"/>
                  <a:ea typeface="Roboto Light" charset="0"/>
                  <a:cs typeface="Roboto Light" charset="0"/>
                </a:rPr>
                <a:t>Voorbeelden</a:t>
              </a:r>
              <a:endParaRPr lang="en-US" sz="1200" dirty="0" smtClean="0">
                <a:solidFill>
                  <a:schemeClr val="tx1">
                    <a:lumMod val="50000"/>
                    <a:lumOff val="50000"/>
                  </a:schemeClr>
                </a:solidFill>
                <a:latin typeface="Roboto Light" charset="0"/>
                <a:ea typeface="Roboto Light" charset="0"/>
                <a:cs typeface="Roboto Light" charset="0"/>
              </a:endParaRPr>
            </a:p>
            <a:p>
              <a:pPr marL="380990" indent="-380990">
                <a:buClr>
                  <a:schemeClr val="accent2"/>
                </a:buClr>
                <a:buFont typeface="+mj-lt"/>
                <a:buAutoNum type="arabicPeriod"/>
              </a:pPr>
              <a:endParaRPr lang="en-US" sz="1200" dirty="0" smtClean="0">
                <a:solidFill>
                  <a:schemeClr val="tx1">
                    <a:lumMod val="50000"/>
                    <a:lumOff val="50000"/>
                  </a:schemeClr>
                </a:solidFill>
                <a:latin typeface="Roboto Light" charset="0"/>
                <a:ea typeface="Roboto Light" charset="0"/>
                <a:cs typeface="Roboto Light" charset="0"/>
              </a:endParaRPr>
            </a:p>
            <a:p>
              <a:pPr>
                <a:buClr>
                  <a:schemeClr val="accent2"/>
                </a:buClr>
              </a:pPr>
              <a:endParaRPr lang="en-US" sz="1200" dirty="0">
                <a:solidFill>
                  <a:schemeClr val="tx1">
                    <a:lumMod val="50000"/>
                    <a:lumOff val="50000"/>
                  </a:schemeClr>
                </a:solidFill>
                <a:latin typeface="Roboto Light" charset="0"/>
                <a:ea typeface="Roboto Light" charset="0"/>
                <a:cs typeface="Roboto Light" charset="0"/>
              </a:endParaRPr>
            </a:p>
          </p:txBody>
        </p:sp>
      </p:grpSp>
    </p:spTree>
    <p:extLst>
      <p:ext uri="{BB962C8B-B14F-4D97-AF65-F5344CB8AC3E}">
        <p14:creationId xmlns:p14="http://schemas.microsoft.com/office/powerpoint/2010/main" val="604263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PCG – </a:t>
            </a:r>
            <a:r>
              <a:rPr lang="en-US" dirty="0" err="1" smtClean="0"/>
              <a:t>Wat</a:t>
            </a:r>
            <a:r>
              <a:rPr lang="en-US" dirty="0" smtClean="0"/>
              <a:t> is het ?</a:t>
            </a:r>
            <a:endParaRPr lang="en-US" dirty="0"/>
          </a:p>
        </p:txBody>
      </p:sp>
      <p:sp>
        <p:nvSpPr>
          <p:cNvPr id="3" name="Slide Number Placeholder 2"/>
          <p:cNvSpPr>
            <a:spLocks noGrp="1"/>
          </p:cNvSpPr>
          <p:nvPr>
            <p:ph type="sldNum" sz="quarter" idx="4"/>
          </p:nvPr>
        </p:nvSpPr>
        <p:spPr/>
        <p:txBody>
          <a:bodyPr/>
          <a:lstStyle/>
          <a:p>
            <a:fld id="{936C95AE-7298-45E1-9514-94AFF5BED89B}" type="slidenum">
              <a:rPr lang="en-US" smtClean="0"/>
              <a:pPr/>
              <a:t>8</a:t>
            </a:fld>
            <a:endParaRPr lang="en-US" dirty="0"/>
          </a:p>
        </p:txBody>
      </p:sp>
      <p:sp>
        <p:nvSpPr>
          <p:cNvPr id="4" name="Rectangle 3"/>
          <p:cNvSpPr/>
          <p:nvPr/>
        </p:nvSpPr>
        <p:spPr>
          <a:xfrm>
            <a:off x="526941" y="2044858"/>
            <a:ext cx="6831122" cy="1884205"/>
          </a:xfrm>
          <a:prstGeom prst="rect">
            <a:avLst/>
          </a:prstGeom>
          <a:solidFill>
            <a:schemeClr val="bg1"/>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smtClean="0">
              <a:solidFill>
                <a:schemeClr val="bg1">
                  <a:lumMod val="65000"/>
                </a:schemeClr>
              </a:solidFill>
              <a:latin typeface="FontAwesome" charset="0"/>
              <a:ea typeface="FontAwesome" charset="0"/>
              <a:cs typeface="FontAwesome" charset="0"/>
            </a:endParaRPr>
          </a:p>
          <a:p>
            <a:endParaRPr lang="en-US" sz="1400" dirty="0">
              <a:solidFill>
                <a:schemeClr val="bg1">
                  <a:lumMod val="65000"/>
                </a:schemeClr>
              </a:solidFill>
              <a:latin typeface="FontAwesome" charset="0"/>
              <a:ea typeface="FontAwesome" charset="0"/>
              <a:cs typeface="FontAwesome" charset="0"/>
            </a:endParaRPr>
          </a:p>
          <a:p>
            <a:r>
              <a:rPr lang="en-US" sz="1400" dirty="0" smtClean="0">
                <a:solidFill>
                  <a:schemeClr val="bg1">
                    <a:lumMod val="65000"/>
                  </a:schemeClr>
                </a:solidFill>
                <a:latin typeface="FontAwesome" charset="0"/>
                <a:ea typeface="FontAwesome" charset="0"/>
                <a:cs typeface="FontAwesome" charset="0"/>
              </a:rPr>
              <a:t></a:t>
            </a:r>
            <a:r>
              <a:rPr lang="en-US" dirty="0" smtClean="0">
                <a:solidFill>
                  <a:schemeClr val="bg1">
                    <a:lumMod val="65000"/>
                  </a:schemeClr>
                </a:solidFill>
                <a:latin typeface="FontAwesome" charset="0"/>
                <a:ea typeface="FontAwesome" charset="0"/>
                <a:cs typeface="FontAwesome" charset="0"/>
              </a:rPr>
              <a:t> </a:t>
            </a:r>
            <a:r>
              <a:rPr lang="en-US" dirty="0" smtClean="0">
                <a:solidFill>
                  <a:schemeClr val="bg1">
                    <a:lumMod val="65000"/>
                  </a:schemeClr>
                </a:solidFill>
                <a:latin typeface="Roboto Light" charset="0"/>
                <a:ea typeface="Roboto Light" charset="0"/>
                <a:cs typeface="Roboto Light" charset="0"/>
              </a:rPr>
              <a:t>PCG </a:t>
            </a:r>
            <a:r>
              <a:rPr lang="en-US" dirty="0" err="1" smtClean="0">
                <a:solidFill>
                  <a:schemeClr val="bg1">
                    <a:lumMod val="65000"/>
                  </a:schemeClr>
                </a:solidFill>
                <a:latin typeface="Roboto Light" charset="0"/>
                <a:ea typeface="Roboto Light" charset="0"/>
                <a:cs typeface="Roboto Light" charset="0"/>
              </a:rPr>
              <a:t>oftewel</a:t>
            </a:r>
            <a:r>
              <a:rPr lang="en-US" dirty="0" smtClean="0">
                <a:solidFill>
                  <a:schemeClr val="bg1">
                    <a:lumMod val="65000"/>
                  </a:schemeClr>
                </a:solidFill>
                <a:latin typeface="Roboto Light" charset="0"/>
                <a:ea typeface="Roboto Light" charset="0"/>
                <a:cs typeface="Roboto Light" charset="0"/>
              </a:rPr>
              <a:t> ‘procedural content generation’</a:t>
            </a:r>
          </a:p>
          <a:p>
            <a:endParaRPr lang="en-US" dirty="0">
              <a:solidFill>
                <a:schemeClr val="bg1">
                  <a:lumMod val="65000"/>
                </a:schemeClr>
              </a:solidFill>
              <a:latin typeface="Roboto Light" charset="0"/>
              <a:ea typeface="Roboto Light" charset="0"/>
              <a:cs typeface="Roboto Light" charset="0"/>
            </a:endParaRPr>
          </a:p>
          <a:p>
            <a:r>
              <a:rPr lang="en-US" sz="1400" dirty="0">
                <a:solidFill>
                  <a:schemeClr val="bg1">
                    <a:lumMod val="65000"/>
                  </a:schemeClr>
                </a:solidFill>
                <a:latin typeface="FontAwesome" charset="0"/>
                <a:ea typeface="FontAwesome" charset="0"/>
                <a:cs typeface="FontAwesome" charset="0"/>
              </a:rPr>
              <a:t> </a:t>
            </a:r>
            <a:r>
              <a:rPr lang="en-US" dirty="0" err="1" smtClean="0">
                <a:solidFill>
                  <a:schemeClr val="bg1">
                    <a:lumMod val="65000"/>
                  </a:schemeClr>
                </a:solidFill>
                <a:latin typeface="Roboto Light" charset="0"/>
                <a:ea typeface="Roboto Light" charset="0"/>
                <a:cs typeface="Roboto Light" charset="0"/>
              </a:rPr>
              <a:t>Algoritmische</a:t>
            </a:r>
            <a:r>
              <a:rPr lang="en-US" dirty="0" smtClean="0">
                <a:solidFill>
                  <a:schemeClr val="bg1">
                    <a:lumMod val="65000"/>
                  </a:schemeClr>
                </a:solidFill>
                <a:latin typeface="Roboto Light" charset="0"/>
                <a:ea typeface="Roboto Light" charset="0"/>
                <a:cs typeface="Roboto Light" charset="0"/>
              </a:rPr>
              <a:t> en </a:t>
            </a:r>
            <a:r>
              <a:rPr lang="en-US" dirty="0" err="1" smtClean="0">
                <a:solidFill>
                  <a:schemeClr val="bg1">
                    <a:lumMod val="65000"/>
                  </a:schemeClr>
                </a:solidFill>
                <a:latin typeface="Roboto Light" charset="0"/>
                <a:ea typeface="Roboto Light" charset="0"/>
                <a:cs typeface="Roboto Light" charset="0"/>
              </a:rPr>
              <a:t>niet</a:t>
            </a:r>
            <a:r>
              <a:rPr lang="en-US" dirty="0" smtClean="0">
                <a:solidFill>
                  <a:schemeClr val="bg1">
                    <a:lumMod val="65000"/>
                  </a:schemeClr>
                </a:solidFill>
                <a:latin typeface="Roboto Light" charset="0"/>
                <a:ea typeface="Roboto Light" charset="0"/>
                <a:cs typeface="Roboto Light" charset="0"/>
              </a:rPr>
              <a:t> </a:t>
            </a:r>
            <a:r>
              <a:rPr lang="en-US" dirty="0" err="1" smtClean="0">
                <a:solidFill>
                  <a:schemeClr val="bg1">
                    <a:lumMod val="65000"/>
                  </a:schemeClr>
                </a:solidFill>
                <a:latin typeface="Roboto Light" charset="0"/>
                <a:ea typeface="Roboto Light" charset="0"/>
                <a:cs typeface="Roboto Light" charset="0"/>
              </a:rPr>
              <a:t>manueel</a:t>
            </a:r>
            <a:endParaRPr lang="en-US" dirty="0" smtClean="0">
              <a:solidFill>
                <a:schemeClr val="bg1">
                  <a:lumMod val="65000"/>
                </a:schemeClr>
              </a:solidFill>
              <a:latin typeface="Roboto Light" charset="0"/>
              <a:ea typeface="Roboto Light" charset="0"/>
              <a:cs typeface="Roboto Light" charset="0"/>
            </a:endParaRPr>
          </a:p>
          <a:p>
            <a:endParaRPr lang="en-US" dirty="0">
              <a:solidFill>
                <a:schemeClr val="bg1">
                  <a:lumMod val="65000"/>
                </a:schemeClr>
              </a:solidFill>
              <a:latin typeface="Roboto Light" charset="0"/>
              <a:ea typeface="Roboto Light" charset="0"/>
              <a:cs typeface="Roboto Light" charset="0"/>
            </a:endParaRPr>
          </a:p>
          <a:p>
            <a:r>
              <a:rPr lang="en-US" sz="1400" dirty="0" smtClean="0">
                <a:solidFill>
                  <a:schemeClr val="bg1">
                    <a:lumMod val="65000"/>
                  </a:schemeClr>
                </a:solidFill>
                <a:latin typeface="FontAwesome" charset="0"/>
                <a:ea typeface="FontAwesome" charset="0"/>
                <a:cs typeface="FontAwesome" charset="0"/>
              </a:rPr>
              <a:t> </a:t>
            </a:r>
            <a:r>
              <a:rPr lang="en-US" dirty="0" err="1" smtClean="0">
                <a:solidFill>
                  <a:schemeClr val="bg1">
                    <a:lumMod val="65000"/>
                  </a:schemeClr>
                </a:solidFill>
                <a:latin typeface="Roboto Light" charset="0"/>
                <a:ea typeface="Roboto Light" charset="0"/>
                <a:cs typeface="Roboto Light" charset="0"/>
              </a:rPr>
              <a:t>Niet</a:t>
            </a:r>
            <a:r>
              <a:rPr lang="en-US" dirty="0" smtClean="0">
                <a:solidFill>
                  <a:schemeClr val="bg1">
                    <a:lumMod val="65000"/>
                  </a:schemeClr>
                </a:solidFill>
                <a:latin typeface="Roboto Light" charset="0"/>
                <a:ea typeface="Roboto Light" charset="0"/>
                <a:cs typeface="Roboto Light" charset="0"/>
              </a:rPr>
              <a:t> </a:t>
            </a:r>
            <a:r>
              <a:rPr lang="en-US" dirty="0" err="1" smtClean="0">
                <a:solidFill>
                  <a:schemeClr val="bg1">
                    <a:lumMod val="65000"/>
                  </a:schemeClr>
                </a:solidFill>
                <a:latin typeface="Roboto Light" charset="0"/>
                <a:ea typeface="Roboto Light" charset="0"/>
                <a:cs typeface="Roboto Light" charset="0"/>
              </a:rPr>
              <a:t>hetzelfde</a:t>
            </a:r>
            <a:r>
              <a:rPr lang="en-US" dirty="0" smtClean="0">
                <a:solidFill>
                  <a:schemeClr val="bg1">
                    <a:lumMod val="65000"/>
                  </a:schemeClr>
                </a:solidFill>
                <a:latin typeface="Roboto Light" charset="0"/>
                <a:ea typeface="Roboto Light" charset="0"/>
                <a:cs typeface="Roboto Light" charset="0"/>
              </a:rPr>
              <a:t> </a:t>
            </a:r>
            <a:r>
              <a:rPr lang="en-US" dirty="0" err="1" smtClean="0">
                <a:solidFill>
                  <a:schemeClr val="bg1">
                    <a:lumMod val="65000"/>
                  </a:schemeClr>
                </a:solidFill>
                <a:latin typeface="Roboto Light" charset="0"/>
                <a:ea typeface="Roboto Light" charset="0"/>
                <a:cs typeface="Roboto Light" charset="0"/>
              </a:rPr>
              <a:t>als</a:t>
            </a:r>
            <a:r>
              <a:rPr lang="en-US" dirty="0" smtClean="0">
                <a:solidFill>
                  <a:schemeClr val="bg1">
                    <a:lumMod val="65000"/>
                  </a:schemeClr>
                </a:solidFill>
                <a:latin typeface="Roboto Light" charset="0"/>
                <a:ea typeface="Roboto Light" charset="0"/>
                <a:cs typeface="Roboto Light" charset="0"/>
              </a:rPr>
              <a:t> ‘</a:t>
            </a:r>
            <a:r>
              <a:rPr lang="en-US" dirty="0" err="1" smtClean="0">
                <a:solidFill>
                  <a:schemeClr val="bg1">
                    <a:lumMod val="65000"/>
                  </a:schemeClr>
                </a:solidFill>
                <a:latin typeface="Roboto Light" charset="0"/>
                <a:ea typeface="Roboto Light" charset="0"/>
                <a:cs typeface="Roboto Light" charset="0"/>
              </a:rPr>
              <a:t>dynamisch</a:t>
            </a:r>
            <a:r>
              <a:rPr lang="en-US" dirty="0" smtClean="0">
                <a:solidFill>
                  <a:schemeClr val="bg1">
                    <a:lumMod val="65000"/>
                  </a:schemeClr>
                </a:solidFill>
                <a:latin typeface="Roboto Light" charset="0"/>
                <a:ea typeface="Roboto Light" charset="0"/>
                <a:cs typeface="Roboto Light" charset="0"/>
              </a:rPr>
              <a:t>’ content </a:t>
            </a:r>
            <a:r>
              <a:rPr lang="en-US" dirty="0" err="1" smtClean="0">
                <a:solidFill>
                  <a:schemeClr val="bg1">
                    <a:lumMod val="65000"/>
                  </a:schemeClr>
                </a:solidFill>
                <a:latin typeface="Roboto Light" charset="0"/>
                <a:ea typeface="Roboto Light" charset="0"/>
                <a:cs typeface="Roboto Light" charset="0"/>
              </a:rPr>
              <a:t>genereren</a:t>
            </a:r>
            <a:endParaRPr lang="en-US" dirty="0" smtClean="0">
              <a:solidFill>
                <a:schemeClr val="bg1">
                  <a:lumMod val="65000"/>
                </a:schemeClr>
              </a:solidFill>
              <a:latin typeface="Roboto Light" charset="0"/>
              <a:ea typeface="Roboto Light" charset="0"/>
              <a:cs typeface="Roboto Light" charset="0"/>
            </a:endParaRPr>
          </a:p>
          <a:p>
            <a:endParaRPr lang="en-US" dirty="0" smtClean="0">
              <a:solidFill>
                <a:schemeClr val="bg1">
                  <a:lumMod val="65000"/>
                </a:schemeClr>
              </a:solidFill>
              <a:latin typeface="Roboto Light" charset="0"/>
              <a:ea typeface="Roboto Light" charset="0"/>
              <a:cs typeface="Roboto Light" charset="0"/>
            </a:endParaRPr>
          </a:p>
          <a:p>
            <a:endParaRPr lang="en-US" dirty="0">
              <a:solidFill>
                <a:schemeClr val="bg1">
                  <a:lumMod val="65000"/>
                </a:schemeClr>
              </a:solidFill>
              <a:latin typeface="Roboto Light" charset="0"/>
              <a:ea typeface="Roboto Light" charset="0"/>
              <a:cs typeface="Roboto Light" charset="0"/>
            </a:endParaRPr>
          </a:p>
        </p:txBody>
      </p:sp>
      <p:pic>
        <p:nvPicPr>
          <p:cNvPr id="5" name="Picture 4"/>
          <p:cNvPicPr>
            <a:picLocks noChangeAspect="1"/>
          </p:cNvPicPr>
          <p:nvPr/>
        </p:nvPicPr>
        <p:blipFill>
          <a:blip r:embed="rId3"/>
          <a:stretch>
            <a:fillRect/>
          </a:stretch>
        </p:blipFill>
        <p:spPr>
          <a:xfrm>
            <a:off x="8064162" y="2044858"/>
            <a:ext cx="3512980" cy="3512980"/>
          </a:xfrm>
          <a:prstGeom prst="rect">
            <a:avLst/>
          </a:prstGeom>
        </p:spPr>
      </p:pic>
      <p:pic>
        <p:nvPicPr>
          <p:cNvPr id="6" name="Picture 5"/>
          <p:cNvPicPr>
            <a:picLocks noChangeAspect="1"/>
          </p:cNvPicPr>
          <p:nvPr/>
        </p:nvPicPr>
        <p:blipFill rotWithShape="1">
          <a:blip r:embed="rId4"/>
          <a:srcRect b="62324"/>
          <a:stretch/>
        </p:blipFill>
        <p:spPr>
          <a:xfrm>
            <a:off x="526941" y="4969585"/>
            <a:ext cx="4289067" cy="1211971"/>
          </a:xfrm>
          <a:prstGeom prst="rect">
            <a:avLst/>
          </a:prstGeom>
        </p:spPr>
      </p:pic>
      <p:pic>
        <p:nvPicPr>
          <p:cNvPr id="8" name="Picture 7"/>
          <p:cNvPicPr>
            <a:picLocks noChangeAspect="1"/>
          </p:cNvPicPr>
          <p:nvPr/>
        </p:nvPicPr>
        <p:blipFill rotWithShape="1">
          <a:blip r:embed="rId4"/>
          <a:srcRect l="1" t="36604" r="61528" b="33981"/>
          <a:stretch/>
        </p:blipFill>
        <p:spPr>
          <a:xfrm>
            <a:off x="4816008" y="4969584"/>
            <a:ext cx="2113430" cy="1211971"/>
          </a:xfrm>
          <a:prstGeom prst="rect">
            <a:avLst/>
          </a:prstGeom>
        </p:spPr>
      </p:pic>
      <p:sp>
        <p:nvSpPr>
          <p:cNvPr id="9" name="Rectangle 8"/>
          <p:cNvSpPr/>
          <p:nvPr/>
        </p:nvSpPr>
        <p:spPr>
          <a:xfrm>
            <a:off x="455502" y="4631030"/>
            <a:ext cx="2846933" cy="338554"/>
          </a:xfrm>
          <a:prstGeom prst="rect">
            <a:avLst/>
          </a:prstGeom>
        </p:spPr>
        <p:txBody>
          <a:bodyPr wrap="none">
            <a:spAutoFit/>
          </a:bodyPr>
          <a:lstStyle/>
          <a:p>
            <a:r>
              <a:rPr lang="en-US" sz="1600" i="1" dirty="0" err="1" smtClean="0">
                <a:solidFill>
                  <a:schemeClr val="accent3"/>
                </a:solidFill>
                <a:latin typeface="Roboto Light" charset="0"/>
                <a:ea typeface="Roboto Light" charset="0"/>
                <a:cs typeface="Roboto Light" charset="0"/>
              </a:rPr>
              <a:t>Mogelijke</a:t>
            </a:r>
            <a:r>
              <a:rPr lang="en-US" sz="1600" i="1" dirty="0" smtClean="0">
                <a:solidFill>
                  <a:schemeClr val="accent3"/>
                </a:solidFill>
                <a:latin typeface="Roboto Light" charset="0"/>
                <a:ea typeface="Roboto Light" charset="0"/>
                <a:cs typeface="Roboto Light" charset="0"/>
              </a:rPr>
              <a:t> props </a:t>
            </a:r>
            <a:r>
              <a:rPr lang="en-US" sz="1600" i="1" dirty="0" err="1" smtClean="0">
                <a:solidFill>
                  <a:schemeClr val="accent3"/>
                </a:solidFill>
                <a:latin typeface="Roboto Light" charset="0"/>
                <a:ea typeface="Roboto Light" charset="0"/>
                <a:cs typeface="Roboto Light" charset="0"/>
              </a:rPr>
              <a:t>voor</a:t>
            </a:r>
            <a:r>
              <a:rPr lang="en-US" sz="1600" i="1" dirty="0" smtClean="0">
                <a:solidFill>
                  <a:schemeClr val="accent3"/>
                </a:solidFill>
                <a:latin typeface="Roboto Light" charset="0"/>
                <a:ea typeface="Roboto Light" charset="0"/>
                <a:cs typeface="Roboto Light" charset="0"/>
              </a:rPr>
              <a:t> </a:t>
            </a:r>
            <a:r>
              <a:rPr lang="en-US" sz="1600" i="1" dirty="0" err="1" smtClean="0">
                <a:solidFill>
                  <a:schemeClr val="accent3"/>
                </a:solidFill>
                <a:latin typeface="Roboto Light" charset="0"/>
                <a:ea typeface="Roboto Light" charset="0"/>
                <a:cs typeface="Roboto Light" charset="0"/>
              </a:rPr>
              <a:t>een</a:t>
            </a:r>
            <a:r>
              <a:rPr lang="en-US" sz="1600" i="1" dirty="0" smtClean="0">
                <a:solidFill>
                  <a:schemeClr val="accent3"/>
                </a:solidFill>
                <a:latin typeface="Roboto Light" charset="0"/>
                <a:ea typeface="Roboto Light" charset="0"/>
                <a:cs typeface="Roboto Light" charset="0"/>
              </a:rPr>
              <a:t> </a:t>
            </a:r>
            <a:r>
              <a:rPr lang="en-US" sz="1600" i="1" dirty="0" err="1" smtClean="0">
                <a:solidFill>
                  <a:schemeClr val="accent3"/>
                </a:solidFill>
                <a:latin typeface="Roboto Light" charset="0"/>
                <a:ea typeface="Roboto Light" charset="0"/>
                <a:cs typeface="Roboto Light" charset="0"/>
              </a:rPr>
              <a:t>spel</a:t>
            </a:r>
            <a:endParaRPr lang="en-US" sz="1600" i="1" dirty="0">
              <a:solidFill>
                <a:schemeClr val="accent3"/>
              </a:solidFill>
              <a:latin typeface="Roboto Light" charset="0"/>
              <a:ea typeface="Roboto Light" charset="0"/>
              <a:cs typeface="Roboto Light" charset="0"/>
            </a:endParaRPr>
          </a:p>
        </p:txBody>
      </p:sp>
      <p:sp>
        <p:nvSpPr>
          <p:cNvPr id="10" name="Rectangle 9"/>
          <p:cNvSpPr/>
          <p:nvPr/>
        </p:nvSpPr>
        <p:spPr>
          <a:xfrm>
            <a:off x="7965965" y="5575569"/>
            <a:ext cx="2607893" cy="338554"/>
          </a:xfrm>
          <a:prstGeom prst="rect">
            <a:avLst/>
          </a:prstGeom>
        </p:spPr>
        <p:txBody>
          <a:bodyPr wrap="none">
            <a:spAutoFit/>
          </a:bodyPr>
          <a:lstStyle/>
          <a:p>
            <a:r>
              <a:rPr lang="en-US" sz="1600" i="1" dirty="0" smtClean="0">
                <a:solidFill>
                  <a:schemeClr val="accent3"/>
                </a:solidFill>
                <a:latin typeface="Roboto Light" charset="0"/>
                <a:ea typeface="Roboto Light" charset="0"/>
                <a:cs typeface="Roboto Light" charset="0"/>
              </a:rPr>
              <a:t>Map </a:t>
            </a:r>
            <a:r>
              <a:rPr lang="en-US" sz="1600" i="1" dirty="0" err="1" smtClean="0">
                <a:solidFill>
                  <a:schemeClr val="accent3"/>
                </a:solidFill>
                <a:latin typeface="Roboto Light" charset="0"/>
                <a:ea typeface="Roboto Light" charset="0"/>
                <a:cs typeface="Roboto Light" charset="0"/>
              </a:rPr>
              <a:t>gegenereerd</a:t>
            </a:r>
            <a:r>
              <a:rPr lang="en-US" sz="1600" i="1" dirty="0" smtClean="0">
                <a:solidFill>
                  <a:schemeClr val="accent3"/>
                </a:solidFill>
                <a:latin typeface="Roboto Light" charset="0"/>
                <a:ea typeface="Roboto Light" charset="0"/>
                <a:cs typeface="Roboto Light" charset="0"/>
              </a:rPr>
              <a:t> met PCG</a:t>
            </a:r>
            <a:endParaRPr lang="en-US" sz="1600" i="1" dirty="0">
              <a:solidFill>
                <a:schemeClr val="accent3"/>
              </a:solidFill>
              <a:latin typeface="Roboto Light" charset="0"/>
              <a:ea typeface="Roboto Light" charset="0"/>
              <a:cs typeface="Roboto Light" charset="0"/>
            </a:endParaRPr>
          </a:p>
        </p:txBody>
      </p:sp>
    </p:spTree>
    <p:extLst>
      <p:ext uri="{BB962C8B-B14F-4D97-AF65-F5344CB8AC3E}">
        <p14:creationId xmlns:p14="http://schemas.microsoft.com/office/powerpoint/2010/main" val="831099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PCG – Met ASP</a:t>
            </a:r>
            <a:endParaRPr lang="en-US" dirty="0"/>
          </a:p>
        </p:txBody>
      </p:sp>
      <p:sp>
        <p:nvSpPr>
          <p:cNvPr id="3" name="Slide Number Placeholder 2"/>
          <p:cNvSpPr>
            <a:spLocks noGrp="1"/>
          </p:cNvSpPr>
          <p:nvPr>
            <p:ph type="sldNum" sz="quarter" idx="4"/>
          </p:nvPr>
        </p:nvSpPr>
        <p:spPr/>
        <p:txBody>
          <a:bodyPr/>
          <a:lstStyle/>
          <a:p>
            <a:fld id="{936C95AE-7298-45E1-9514-94AFF5BED89B}" type="slidenum">
              <a:rPr lang="en-US" smtClean="0"/>
              <a:pPr/>
              <a:t>9</a:t>
            </a:fld>
            <a:endParaRPr lang="en-US" dirty="0"/>
          </a:p>
        </p:txBody>
      </p:sp>
      <p:sp>
        <p:nvSpPr>
          <p:cNvPr id="4" name="Rectangle 3"/>
          <p:cNvSpPr/>
          <p:nvPr/>
        </p:nvSpPr>
        <p:spPr>
          <a:xfrm>
            <a:off x="626957" y="2328865"/>
            <a:ext cx="6831122" cy="1714500"/>
          </a:xfrm>
          <a:prstGeom prst="rect">
            <a:avLst/>
          </a:prstGeom>
          <a:solidFill>
            <a:schemeClr val="bg1"/>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2400" dirty="0">
                <a:solidFill>
                  <a:schemeClr val="bg1">
                    <a:lumMod val="65000"/>
                  </a:schemeClr>
                </a:solidFill>
                <a:latin typeface="Andale Mono" charset="0"/>
                <a:ea typeface="Andale Mono" charset="0"/>
                <a:cs typeface="Andale Mono" charset="0"/>
              </a:rPr>
              <a:t>{</a:t>
            </a:r>
            <a:r>
              <a:rPr lang="nl-NL" sz="2400" dirty="0" err="1">
                <a:solidFill>
                  <a:schemeClr val="bg1">
                    <a:lumMod val="65000"/>
                  </a:schemeClr>
                </a:solidFill>
                <a:latin typeface="Andale Mono" charset="0"/>
                <a:ea typeface="Andale Mono" charset="0"/>
                <a:cs typeface="Andale Mono" charset="0"/>
              </a:rPr>
              <a:t>rain</a:t>
            </a:r>
            <a:r>
              <a:rPr lang="nl-NL" sz="2400" dirty="0">
                <a:solidFill>
                  <a:schemeClr val="bg1">
                    <a:lumMod val="65000"/>
                  </a:schemeClr>
                </a:solidFill>
                <a:latin typeface="Andale Mono" charset="0"/>
                <a:ea typeface="Andale Mono" charset="0"/>
                <a:cs typeface="Andale Mono" charset="0"/>
              </a:rPr>
              <a:t>, sprinkler}.</a:t>
            </a:r>
            <a:endParaRPr lang="en-US" sz="2400" dirty="0">
              <a:solidFill>
                <a:schemeClr val="bg1">
                  <a:lumMod val="65000"/>
                </a:schemeClr>
              </a:solidFill>
              <a:latin typeface="Andale Mono" charset="0"/>
              <a:ea typeface="Andale Mono" charset="0"/>
              <a:cs typeface="Andale Mono" charset="0"/>
            </a:endParaRPr>
          </a:p>
          <a:p>
            <a:r>
              <a:rPr lang="nl-NL" sz="2400" dirty="0">
                <a:solidFill>
                  <a:schemeClr val="bg1">
                    <a:lumMod val="65000"/>
                  </a:schemeClr>
                </a:solidFill>
                <a:latin typeface="Andale Mono" charset="0"/>
                <a:ea typeface="Andale Mono" charset="0"/>
                <a:cs typeface="Andale Mono" charset="0"/>
              </a:rPr>
              <a:t>wet :- </a:t>
            </a:r>
            <a:r>
              <a:rPr lang="nl-NL" sz="2400" dirty="0" err="1">
                <a:solidFill>
                  <a:schemeClr val="bg1">
                    <a:lumMod val="65000"/>
                  </a:schemeClr>
                </a:solidFill>
                <a:latin typeface="Andale Mono" charset="0"/>
                <a:ea typeface="Andale Mono" charset="0"/>
                <a:cs typeface="Andale Mono" charset="0"/>
              </a:rPr>
              <a:t>rain</a:t>
            </a:r>
            <a:endParaRPr lang="en-US" sz="2400" dirty="0">
              <a:solidFill>
                <a:schemeClr val="bg1">
                  <a:lumMod val="65000"/>
                </a:schemeClr>
              </a:solidFill>
              <a:latin typeface="Andale Mono" charset="0"/>
              <a:ea typeface="Andale Mono" charset="0"/>
              <a:cs typeface="Andale Mono" charset="0"/>
            </a:endParaRPr>
          </a:p>
          <a:p>
            <a:r>
              <a:rPr lang="nl-NL" sz="2400" dirty="0">
                <a:solidFill>
                  <a:schemeClr val="bg1">
                    <a:lumMod val="65000"/>
                  </a:schemeClr>
                </a:solidFill>
                <a:latin typeface="Andale Mono" charset="0"/>
                <a:ea typeface="Andale Mono" charset="0"/>
                <a:cs typeface="Andale Mono" charset="0"/>
              </a:rPr>
              <a:t>wet :- sprinkler.</a:t>
            </a:r>
            <a:endParaRPr lang="en-US" sz="2400" dirty="0">
              <a:solidFill>
                <a:schemeClr val="bg1">
                  <a:lumMod val="65000"/>
                </a:schemeClr>
              </a:solidFill>
              <a:latin typeface="Andale Mono" charset="0"/>
              <a:ea typeface="Andale Mono" charset="0"/>
              <a:cs typeface="Andale Mono" charset="0"/>
            </a:endParaRPr>
          </a:p>
          <a:p>
            <a:r>
              <a:rPr lang="nl-NL" sz="2400" dirty="0">
                <a:solidFill>
                  <a:schemeClr val="bg1">
                    <a:lumMod val="65000"/>
                  </a:schemeClr>
                </a:solidFill>
                <a:latin typeface="Andale Mono" charset="0"/>
                <a:ea typeface="Andale Mono" charset="0"/>
                <a:cs typeface="Andale Mono" charset="0"/>
              </a:rPr>
              <a:t>dry :- </a:t>
            </a:r>
            <a:r>
              <a:rPr lang="nl-NL" sz="2400" b="1" dirty="0" err="1">
                <a:solidFill>
                  <a:schemeClr val="bg1">
                    <a:lumMod val="65000"/>
                  </a:schemeClr>
                </a:solidFill>
                <a:latin typeface="Andale Mono" charset="0"/>
                <a:ea typeface="Andale Mono" charset="0"/>
                <a:cs typeface="Andale Mono" charset="0"/>
              </a:rPr>
              <a:t>not</a:t>
            </a:r>
            <a:r>
              <a:rPr lang="nl-NL" sz="2400" dirty="0">
                <a:solidFill>
                  <a:schemeClr val="bg1">
                    <a:lumMod val="65000"/>
                  </a:schemeClr>
                </a:solidFill>
                <a:latin typeface="Andale Mono" charset="0"/>
                <a:ea typeface="Andale Mono" charset="0"/>
                <a:cs typeface="Andale Mono" charset="0"/>
              </a:rPr>
              <a:t> wet.</a:t>
            </a:r>
            <a:endParaRPr lang="en-US" sz="2400" dirty="0">
              <a:solidFill>
                <a:schemeClr val="bg1">
                  <a:lumMod val="65000"/>
                </a:schemeClr>
              </a:solidFill>
              <a:latin typeface="Andale Mono" charset="0"/>
              <a:ea typeface="Andale Mono" charset="0"/>
              <a:cs typeface="Andale Mono" charset="0"/>
            </a:endParaRPr>
          </a:p>
        </p:txBody>
      </p:sp>
      <p:sp>
        <p:nvSpPr>
          <p:cNvPr id="5" name="Rectangle 4"/>
          <p:cNvSpPr/>
          <p:nvPr/>
        </p:nvSpPr>
        <p:spPr>
          <a:xfrm>
            <a:off x="526941" y="1876009"/>
            <a:ext cx="944489" cy="400110"/>
          </a:xfrm>
          <a:prstGeom prst="rect">
            <a:avLst/>
          </a:prstGeom>
        </p:spPr>
        <p:txBody>
          <a:bodyPr wrap="none">
            <a:spAutoFit/>
          </a:bodyPr>
          <a:lstStyle/>
          <a:p>
            <a:r>
              <a:rPr lang="en-US" sz="2000" dirty="0" smtClean="0">
                <a:solidFill>
                  <a:schemeClr val="bg1">
                    <a:lumMod val="65000"/>
                  </a:schemeClr>
                </a:solidFill>
                <a:latin typeface="Roboto Light" charset="0"/>
                <a:ea typeface="Roboto Light" charset="0"/>
                <a:cs typeface="Roboto Light" charset="0"/>
              </a:rPr>
              <a:t>Regels</a:t>
            </a:r>
            <a:endParaRPr lang="en-US" sz="2000" dirty="0">
              <a:solidFill>
                <a:schemeClr val="bg1">
                  <a:lumMod val="65000"/>
                </a:schemeClr>
              </a:solidFill>
              <a:latin typeface="Roboto Light" charset="0"/>
              <a:ea typeface="Roboto Light" charset="0"/>
              <a:cs typeface="Roboto Light" charset="0"/>
            </a:endParaRPr>
          </a:p>
        </p:txBody>
      </p:sp>
      <p:sp>
        <p:nvSpPr>
          <p:cNvPr id="6" name="Rectangle 5"/>
          <p:cNvSpPr/>
          <p:nvPr/>
        </p:nvSpPr>
        <p:spPr>
          <a:xfrm>
            <a:off x="626957" y="4767821"/>
            <a:ext cx="6831122" cy="1714500"/>
          </a:xfrm>
          <a:prstGeom prst="rect">
            <a:avLst/>
          </a:prstGeom>
          <a:solidFill>
            <a:schemeClr val="bg1"/>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2400" dirty="0">
                <a:solidFill>
                  <a:schemeClr val="bg1">
                    <a:lumMod val="65000"/>
                  </a:schemeClr>
                </a:solidFill>
                <a:latin typeface="Andale Mono" charset="0"/>
                <a:ea typeface="Andale Mono" charset="0"/>
                <a:cs typeface="Andale Mono" charset="0"/>
              </a:rPr>
              <a:t>dry.</a:t>
            </a:r>
            <a:endParaRPr lang="en-US" sz="2400" dirty="0">
              <a:solidFill>
                <a:schemeClr val="bg1">
                  <a:lumMod val="65000"/>
                </a:schemeClr>
              </a:solidFill>
              <a:latin typeface="Andale Mono" charset="0"/>
              <a:ea typeface="Andale Mono" charset="0"/>
              <a:cs typeface="Andale Mono" charset="0"/>
            </a:endParaRPr>
          </a:p>
          <a:p>
            <a:r>
              <a:rPr lang="nl-NL" sz="2400" dirty="0">
                <a:solidFill>
                  <a:schemeClr val="bg1">
                    <a:lumMod val="65000"/>
                  </a:schemeClr>
                </a:solidFill>
                <a:latin typeface="Andale Mono" charset="0"/>
                <a:ea typeface="Andale Mono" charset="0"/>
                <a:cs typeface="Andale Mono" charset="0"/>
              </a:rPr>
              <a:t>wet, </a:t>
            </a:r>
            <a:r>
              <a:rPr lang="nl-NL" sz="2400" dirty="0" err="1">
                <a:solidFill>
                  <a:schemeClr val="bg1">
                    <a:lumMod val="65000"/>
                  </a:schemeClr>
                </a:solidFill>
                <a:latin typeface="Andale Mono" charset="0"/>
                <a:ea typeface="Andale Mono" charset="0"/>
                <a:cs typeface="Andale Mono" charset="0"/>
              </a:rPr>
              <a:t>rain</a:t>
            </a:r>
            <a:r>
              <a:rPr lang="nl-NL" sz="2400" dirty="0">
                <a:solidFill>
                  <a:schemeClr val="bg1">
                    <a:lumMod val="65000"/>
                  </a:schemeClr>
                </a:solidFill>
                <a:latin typeface="Andale Mono" charset="0"/>
                <a:ea typeface="Andale Mono" charset="0"/>
                <a:cs typeface="Andale Mono" charset="0"/>
              </a:rPr>
              <a:t>.</a:t>
            </a:r>
            <a:endParaRPr lang="en-US" sz="2400" dirty="0">
              <a:solidFill>
                <a:schemeClr val="bg1">
                  <a:lumMod val="65000"/>
                </a:schemeClr>
              </a:solidFill>
              <a:latin typeface="Andale Mono" charset="0"/>
              <a:ea typeface="Andale Mono" charset="0"/>
              <a:cs typeface="Andale Mono" charset="0"/>
            </a:endParaRPr>
          </a:p>
          <a:p>
            <a:r>
              <a:rPr lang="nl-NL" sz="2400" dirty="0">
                <a:solidFill>
                  <a:schemeClr val="bg1">
                    <a:lumMod val="65000"/>
                  </a:schemeClr>
                </a:solidFill>
                <a:latin typeface="Andale Mono" charset="0"/>
                <a:ea typeface="Andale Mono" charset="0"/>
                <a:cs typeface="Andale Mono" charset="0"/>
              </a:rPr>
              <a:t>wet, sprinkler</a:t>
            </a:r>
            <a:endParaRPr lang="en-US" sz="2400" dirty="0">
              <a:solidFill>
                <a:schemeClr val="bg1">
                  <a:lumMod val="65000"/>
                </a:schemeClr>
              </a:solidFill>
              <a:latin typeface="Andale Mono" charset="0"/>
              <a:ea typeface="Andale Mono" charset="0"/>
              <a:cs typeface="Andale Mono" charset="0"/>
            </a:endParaRPr>
          </a:p>
          <a:p>
            <a:r>
              <a:rPr lang="nl-NL" sz="2400" dirty="0">
                <a:solidFill>
                  <a:schemeClr val="bg1">
                    <a:lumMod val="65000"/>
                  </a:schemeClr>
                </a:solidFill>
                <a:latin typeface="Andale Mono" charset="0"/>
                <a:ea typeface="Andale Mono" charset="0"/>
                <a:cs typeface="Andale Mono" charset="0"/>
              </a:rPr>
              <a:t>wet, </a:t>
            </a:r>
            <a:r>
              <a:rPr lang="nl-NL" sz="2400" dirty="0" err="1">
                <a:solidFill>
                  <a:schemeClr val="bg1">
                    <a:lumMod val="65000"/>
                  </a:schemeClr>
                </a:solidFill>
                <a:latin typeface="Andale Mono" charset="0"/>
                <a:ea typeface="Andale Mono" charset="0"/>
                <a:cs typeface="Andale Mono" charset="0"/>
              </a:rPr>
              <a:t>rain</a:t>
            </a:r>
            <a:r>
              <a:rPr lang="nl-NL" sz="2400" dirty="0">
                <a:solidFill>
                  <a:schemeClr val="bg1">
                    <a:lumMod val="65000"/>
                  </a:schemeClr>
                </a:solidFill>
                <a:latin typeface="Andale Mono" charset="0"/>
                <a:ea typeface="Andale Mono" charset="0"/>
                <a:cs typeface="Andale Mono" charset="0"/>
              </a:rPr>
              <a:t>, sprinkler. </a:t>
            </a:r>
            <a:endParaRPr lang="en-US" sz="2400" dirty="0">
              <a:solidFill>
                <a:schemeClr val="bg1">
                  <a:lumMod val="65000"/>
                </a:schemeClr>
              </a:solidFill>
              <a:latin typeface="Andale Mono" charset="0"/>
              <a:ea typeface="Andale Mono" charset="0"/>
              <a:cs typeface="Andale Mono" charset="0"/>
            </a:endParaRPr>
          </a:p>
        </p:txBody>
      </p:sp>
      <p:sp>
        <p:nvSpPr>
          <p:cNvPr id="7" name="Rectangle 6"/>
          <p:cNvSpPr/>
          <p:nvPr/>
        </p:nvSpPr>
        <p:spPr>
          <a:xfrm>
            <a:off x="555334" y="4339002"/>
            <a:ext cx="1563248" cy="400110"/>
          </a:xfrm>
          <a:prstGeom prst="rect">
            <a:avLst/>
          </a:prstGeom>
        </p:spPr>
        <p:txBody>
          <a:bodyPr wrap="none">
            <a:spAutoFit/>
          </a:bodyPr>
          <a:lstStyle/>
          <a:p>
            <a:r>
              <a:rPr lang="en-US" sz="2000" dirty="0" smtClean="0">
                <a:solidFill>
                  <a:schemeClr val="bg1">
                    <a:lumMod val="65000"/>
                  </a:schemeClr>
                </a:solidFill>
                <a:latin typeface="Roboto Light" charset="0"/>
                <a:ea typeface="Roboto Light" charset="0"/>
                <a:cs typeface="Roboto Light" charset="0"/>
              </a:rPr>
              <a:t>Answer sets</a:t>
            </a:r>
            <a:endParaRPr lang="en-US" sz="2000" dirty="0">
              <a:solidFill>
                <a:schemeClr val="bg1">
                  <a:lumMod val="65000"/>
                </a:schemeClr>
              </a:solidFill>
              <a:latin typeface="Roboto Light" charset="0"/>
              <a:ea typeface="Roboto Light" charset="0"/>
              <a:cs typeface="Roboto Light" charset="0"/>
            </a:endParaRPr>
          </a:p>
        </p:txBody>
      </p:sp>
      <p:sp>
        <p:nvSpPr>
          <p:cNvPr id="8" name="Oval 7"/>
          <p:cNvSpPr/>
          <p:nvPr/>
        </p:nvSpPr>
        <p:spPr>
          <a:xfrm>
            <a:off x="7020136" y="5187128"/>
            <a:ext cx="875886" cy="875886"/>
          </a:xfrm>
          <a:prstGeom prst="ellipse">
            <a:avLst/>
          </a:prstGeom>
          <a:solidFill>
            <a:schemeClr val="accent3"/>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FontAwesome" charset="0"/>
                <a:ea typeface="FontAwesome" charset="0"/>
                <a:cs typeface="FontAwesome" charset="0"/>
              </a:rPr>
              <a:t></a:t>
            </a:r>
          </a:p>
        </p:txBody>
      </p:sp>
      <p:sp>
        <p:nvSpPr>
          <p:cNvPr id="9" name="Oval 8"/>
          <p:cNvSpPr/>
          <p:nvPr/>
        </p:nvSpPr>
        <p:spPr>
          <a:xfrm>
            <a:off x="7020136" y="2748172"/>
            <a:ext cx="875886" cy="875886"/>
          </a:xfrm>
          <a:prstGeom prst="ellipse">
            <a:avLst/>
          </a:prstGeom>
          <a:solidFill>
            <a:schemeClr val="accent3"/>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FontAwesome" charset="0"/>
                <a:ea typeface="FontAwesome" charset="0"/>
                <a:cs typeface="FontAwesome" charset="0"/>
              </a:rPr>
              <a:t></a:t>
            </a:r>
          </a:p>
        </p:txBody>
      </p:sp>
      <p:sp>
        <p:nvSpPr>
          <p:cNvPr id="13" name="U-Turn Arrow 12"/>
          <p:cNvSpPr/>
          <p:nvPr/>
        </p:nvSpPr>
        <p:spPr>
          <a:xfrm rot="5400000">
            <a:off x="7869473" y="3946043"/>
            <a:ext cx="3081055" cy="1152887"/>
          </a:xfrm>
          <a:prstGeom prst="uturnArrow">
            <a:avLst>
              <a:gd name="adj1" fmla="val 25000"/>
              <a:gd name="adj2" fmla="val 24380"/>
              <a:gd name="adj3" fmla="val 27479"/>
              <a:gd name="adj4" fmla="val 43750"/>
              <a:gd name="adj5" fmla="val 100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D8DB0"/>
              </a:solidFill>
            </a:endParaRPr>
          </a:p>
        </p:txBody>
      </p:sp>
    </p:spTree>
    <p:extLst>
      <p:ext uri="{BB962C8B-B14F-4D97-AF65-F5344CB8AC3E}">
        <p14:creationId xmlns:p14="http://schemas.microsoft.com/office/powerpoint/2010/main" val="189106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Blank">
  <a:themeElements>
    <a:clrScheme name="Custom 2">
      <a:dk1>
        <a:srgbClr val="000000"/>
      </a:dk1>
      <a:lt1>
        <a:srgbClr val="FFFFFF"/>
      </a:lt1>
      <a:dk2>
        <a:srgbClr val="263238"/>
      </a:dk2>
      <a:lt2>
        <a:srgbClr val="ECEFF1"/>
      </a:lt2>
      <a:accent1>
        <a:srgbClr val="37474F"/>
      </a:accent1>
      <a:accent2>
        <a:srgbClr val="455A64"/>
      </a:accent2>
      <a:accent3>
        <a:srgbClr val="546E7A"/>
      </a:accent3>
      <a:accent4>
        <a:srgbClr val="607D8B"/>
      </a:accent4>
      <a:accent5>
        <a:srgbClr val="78909C"/>
      </a:accent5>
      <a:accent6>
        <a:srgbClr val="00E676"/>
      </a:accent6>
      <a:hlink>
        <a:srgbClr val="546E7A"/>
      </a:hlink>
      <a:folHlink>
        <a:srgbClr val="37474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effectLst>
          <a:outerShdw blurRad="50800" dist="25400" dir="5400000" algn="t" rotWithShape="0">
            <a:prstClr val="black">
              <a:alpha val="30000"/>
            </a:prstClr>
          </a:outerShdw>
          <a:softEdge rad="0"/>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asic with Circle">
  <a:themeElements>
    <a:clrScheme name="Custom 2">
      <a:dk1>
        <a:srgbClr val="000000"/>
      </a:dk1>
      <a:lt1>
        <a:srgbClr val="FFFFFF"/>
      </a:lt1>
      <a:dk2>
        <a:srgbClr val="263238"/>
      </a:dk2>
      <a:lt2>
        <a:srgbClr val="ECEFF1"/>
      </a:lt2>
      <a:accent1>
        <a:srgbClr val="37474F"/>
      </a:accent1>
      <a:accent2>
        <a:srgbClr val="455A64"/>
      </a:accent2>
      <a:accent3>
        <a:srgbClr val="546E7A"/>
      </a:accent3>
      <a:accent4>
        <a:srgbClr val="607D8B"/>
      </a:accent4>
      <a:accent5>
        <a:srgbClr val="78909C"/>
      </a:accent5>
      <a:accent6>
        <a:srgbClr val="00E676"/>
      </a:accent6>
      <a:hlink>
        <a:srgbClr val="546E7A"/>
      </a:hlink>
      <a:folHlink>
        <a:srgbClr val="37474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Headerline">
  <a:themeElements>
    <a:clrScheme name="Custom 2">
      <a:dk1>
        <a:srgbClr val="000000"/>
      </a:dk1>
      <a:lt1>
        <a:srgbClr val="FFFFFF"/>
      </a:lt1>
      <a:dk2>
        <a:srgbClr val="263238"/>
      </a:dk2>
      <a:lt2>
        <a:srgbClr val="ECEFF1"/>
      </a:lt2>
      <a:accent1>
        <a:srgbClr val="37474F"/>
      </a:accent1>
      <a:accent2>
        <a:srgbClr val="455A64"/>
      </a:accent2>
      <a:accent3>
        <a:srgbClr val="546E7A"/>
      </a:accent3>
      <a:accent4>
        <a:srgbClr val="607D8B"/>
      </a:accent4>
      <a:accent5>
        <a:srgbClr val="78909C"/>
      </a:accent5>
      <a:accent6>
        <a:srgbClr val="00E676"/>
      </a:accent6>
      <a:hlink>
        <a:srgbClr val="546E7A"/>
      </a:hlink>
      <a:folHlink>
        <a:srgbClr val="37474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effectLst>
          <a:outerShdw blurRad="50800" dist="25400" dir="5400000" algn="t" rotWithShape="0">
            <a:prstClr val="black">
              <a:alpha val="30000"/>
            </a:prstClr>
          </a:outerShdw>
          <a:softEdge rad="0"/>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45057</TotalTime>
  <Words>3436</Words>
  <Application>Microsoft Macintosh PowerPoint</Application>
  <PresentationFormat>Widescreen</PresentationFormat>
  <Paragraphs>382</Paragraphs>
  <Slides>26</Slides>
  <Notes>25</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26</vt:i4>
      </vt:variant>
    </vt:vector>
  </HeadingPairs>
  <TitlesOfParts>
    <vt:vector size="38" baseType="lpstr">
      <vt:lpstr>Andale Mono</vt:lpstr>
      <vt:lpstr>Calibri</vt:lpstr>
      <vt:lpstr>FontAwesome</vt:lpstr>
      <vt:lpstr>Roboto</vt:lpstr>
      <vt:lpstr>Roboto Light</vt:lpstr>
      <vt:lpstr>Roboto Medium</vt:lpstr>
      <vt:lpstr>Roboto Thin</vt:lpstr>
      <vt:lpstr>Symbol</vt:lpstr>
      <vt:lpstr>Arial</vt:lpstr>
      <vt:lpstr>Blank</vt:lpstr>
      <vt:lpstr>Basic with Circle</vt:lpstr>
      <vt:lpstr>Headerline</vt:lpstr>
      <vt:lpstr>PowerPoint Presentation</vt:lpstr>
      <vt:lpstr>Inhoudstafel</vt:lpstr>
      <vt:lpstr>Inhoudstafel</vt:lpstr>
      <vt:lpstr>Inleiding – Situering</vt:lpstr>
      <vt:lpstr>Inleiding – Relevantie</vt:lpstr>
      <vt:lpstr>Inleiding – Declaratief Programmeren</vt:lpstr>
      <vt:lpstr>Inhoudstafel</vt:lpstr>
      <vt:lpstr>PCG – Wat is het ?</vt:lpstr>
      <vt:lpstr>PCG – Met ASP</vt:lpstr>
      <vt:lpstr>PCG – ASP Schema</vt:lpstr>
      <vt:lpstr>PCG – Spelvoorbeeld</vt:lpstr>
      <vt:lpstr>PCG – AnsProlog</vt:lpstr>
      <vt:lpstr>PCG – Constraints</vt:lpstr>
      <vt:lpstr>PCG – Space Partitioning</vt:lpstr>
      <vt:lpstr>PCG – Agent-based Dungeon Growing</vt:lpstr>
      <vt:lpstr>PCG – Cellular Automata</vt:lpstr>
      <vt:lpstr>PCG – Grammar-based Dungeon Generation</vt:lpstr>
      <vt:lpstr>PCG – Voorbeelden</vt:lpstr>
      <vt:lpstr>Inhoudstafel</vt:lpstr>
      <vt:lpstr>ProbLog – Wat is het</vt:lpstr>
      <vt:lpstr>ProbLog – Vergelijking</vt:lpstr>
      <vt:lpstr>ProbLog – Vergelijking</vt:lpstr>
      <vt:lpstr>ProbLog – Voorbeeld</vt:lpstr>
      <vt:lpstr>Inhoudstafel</vt:lpstr>
      <vt:lpstr>PCG met Prolog</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Ergün Kayis</dc:creator>
  <cp:lastModifiedBy>r0450702</cp:lastModifiedBy>
  <cp:revision>616</cp:revision>
  <cp:lastPrinted>2015-11-08T20:53:21Z</cp:lastPrinted>
  <dcterms:created xsi:type="dcterms:W3CDTF">2015-05-30T00:46:15Z</dcterms:created>
  <dcterms:modified xsi:type="dcterms:W3CDTF">2015-11-09T13:03:29Z</dcterms:modified>
</cp:coreProperties>
</file>